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Proxima Nova"/>
      <p:regular r:id="rId30"/>
      <p:bold r:id="rId31"/>
      <p:italic r:id="rId32"/>
      <p:boldItalic r:id="rId33"/>
    </p:embeddedFont>
    <p:embeddedFont>
      <p:font typeface="Playfair Display"/>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6.xml"/><Relationship Id="rId33" Type="http://schemas.openxmlformats.org/officeDocument/2006/relationships/font" Target="fonts/ProximaNova-boldItalic.fntdata"/><Relationship Id="rId10" Type="http://schemas.openxmlformats.org/officeDocument/2006/relationships/slide" Target="slides/slide5.xml"/><Relationship Id="rId32" Type="http://schemas.openxmlformats.org/officeDocument/2006/relationships/font" Target="fonts/ProximaNova-italic.fntdata"/><Relationship Id="rId13" Type="http://schemas.openxmlformats.org/officeDocument/2006/relationships/slide" Target="slides/slide8.xml"/><Relationship Id="rId35" Type="http://schemas.openxmlformats.org/officeDocument/2006/relationships/font" Target="fonts/PlayfairDisplay-bold.fntdata"/><Relationship Id="rId12" Type="http://schemas.openxmlformats.org/officeDocument/2006/relationships/slide" Target="slides/slide7.xml"/><Relationship Id="rId34" Type="http://schemas.openxmlformats.org/officeDocument/2006/relationships/font" Target="fonts/PlayfairDisplay-regular.fntdata"/><Relationship Id="rId15" Type="http://schemas.openxmlformats.org/officeDocument/2006/relationships/slide" Target="slides/slide10.xml"/><Relationship Id="rId37" Type="http://schemas.openxmlformats.org/officeDocument/2006/relationships/font" Target="fonts/PlayfairDisplay-boldItalic.fntdata"/><Relationship Id="rId14" Type="http://schemas.openxmlformats.org/officeDocument/2006/relationships/slide" Target="slides/slide9.xml"/><Relationship Id="rId36" Type="http://schemas.openxmlformats.org/officeDocument/2006/relationships/font" Target="fonts/PlayfairDisplay-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Hello, my name is Casey Nosiglia and today I’ll be presenting a brief summary of my project, “Predicting Plant Health using Neural Networks”, which I completed as part of the BrainStation Data Science boot camp which I participated in this past summer.</a:t>
            </a:r>
            <a:endParaRPr sz="1200">
              <a:solidFill>
                <a:schemeClr val="dk1"/>
              </a:solidFill>
              <a:latin typeface="Times New Roman"/>
              <a:ea typeface="Times New Roman"/>
              <a:cs typeface="Times New Roman"/>
              <a:sym typeface="Times New Roman"/>
            </a:endParaRPr>
          </a:p>
          <a:p>
            <a:pPr indent="0" lvl="0" marL="0" marR="215900" rtl="0" algn="l">
              <a:lnSpc>
                <a:spcPct val="62727"/>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marR="215900" rtl="0" algn="l">
              <a:lnSpc>
                <a:spcPct val="62727"/>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c346337b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c346337b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Similarly, for the tomato classes (including healthy plus 9 different diseases), I up and downsampled so that each tomato class would have 1000 images each, </a:t>
            </a:r>
            <a:r>
              <a:rPr lang="en" sz="1200">
                <a:solidFill>
                  <a:schemeClr val="dk1"/>
                </a:solidFill>
                <a:latin typeface="Times New Roman"/>
                <a:ea typeface="Times New Roman"/>
                <a:cs typeface="Times New Roman"/>
                <a:sym typeface="Times New Roman"/>
              </a:rPr>
              <a:t>and then put the balanced tomato classes in a third dataframe, and engineered a train/validation/test split of 56%/24%/20% stratified by species and disease type as before.</a:t>
            </a:r>
            <a:endParaRPr sz="1200">
              <a:solidFill>
                <a:schemeClr val="dk1"/>
              </a:solidFill>
              <a:latin typeface="Times New Roman"/>
              <a:ea typeface="Times New Roman"/>
              <a:cs typeface="Times New Roman"/>
              <a:sym typeface="Times New Roman"/>
            </a:endParaRPr>
          </a:p>
          <a:p>
            <a:pPr indent="0" lvl="0" marL="457200" marR="215900" rtl="0" algn="l">
              <a:lnSpc>
                <a:spcPct val="62727"/>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8d6ba6362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8d6ba6362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c346337b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c346337b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In order to classify diseased vs. healthy, I used convolutional neural networks, and I normalized and augmented my data to minimize overlearning the training data</a:t>
            </a:r>
            <a:endParaRPr sz="1200">
              <a:solidFill>
                <a:schemeClr val="dk1"/>
              </a:solidFill>
              <a:latin typeface="Times New Roman"/>
              <a:ea typeface="Times New Roman"/>
              <a:cs typeface="Times New Roman"/>
              <a:sym typeface="Times New Roman"/>
            </a:endParaRPr>
          </a:p>
          <a:p>
            <a:pPr indent="0" lvl="0" marL="457200" marR="215900" rtl="0" algn="l">
              <a:lnSpc>
                <a:spcPct val="62727"/>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c346337b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c346337b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After optimizing my parameters, my best model was able to classify the images correctly 90% of the time, correctly identifying healthy images 96% of the time and correctly identifying diseased images 84% of the time.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d6ba6362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8d6ba6362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Times New Roman"/>
                <a:ea typeface="Times New Roman"/>
                <a:cs typeface="Times New Roman"/>
                <a:sym typeface="Times New Roman"/>
              </a:rPr>
              <a:t> I then created a confusion matrix (which shows the percentages of true positives, false positives, false negatives, and true negatives during image classification), we can see that the healthy label is over-applied (i.e., the healthy label is incorrectly applied to diseased images 16% of the time); this indicates that the model needs to be further optimized to pick up more subtle disease patterns.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8d6ba63622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8d6ba63622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For identifying the 10 different tomato classes (1 healthy and 9 diseases), I first tried several simple CNN architectures without success. </a:t>
            </a:r>
            <a:endParaRPr sz="1200">
              <a:solidFill>
                <a:schemeClr val="dk1"/>
              </a:solidFill>
              <a:latin typeface="Times New Roman"/>
              <a:ea typeface="Times New Roman"/>
              <a:cs typeface="Times New Roman"/>
              <a:sym typeface="Times New Roman"/>
            </a:endParaRPr>
          </a:p>
          <a:p>
            <a:pPr indent="0" lvl="0" marL="0" marR="215900" rtl="0" algn="l">
              <a:lnSpc>
                <a:spcPct val="62727"/>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Then I switched to an advanced CNN architecture called ResNet50, and adapted it to my classification problem. ResNet50 is an architecture used for image recognition, with pre-trained layers which may or may not be frozen and output to further layers for training, which allows for more robustness with less computing overhead. An example of the ResNet50 architecture is shown on the right.</a:t>
            </a:r>
            <a:endParaRPr sz="1200">
              <a:solidFill>
                <a:schemeClr val="dk1"/>
              </a:solidFill>
              <a:latin typeface="Times New Roman"/>
              <a:ea typeface="Times New Roman"/>
              <a:cs typeface="Times New Roman"/>
              <a:sym typeface="Times New Roman"/>
            </a:endParaRPr>
          </a:p>
          <a:p>
            <a:pPr indent="0" lvl="0" marL="0" marR="215900" rtl="0" algn="l">
              <a:lnSpc>
                <a:spcPct val="62727"/>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8d6ba63622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8d6ba63622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c346337b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c346337b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 As part of employing the ResNet50 model, I used the fully frozen ResNet50 layers with a single output layer to be trained for the 10 different tomato classes, and I normalized and augmented my data to minimize overlearning the training data.</a:t>
            </a:r>
            <a:endParaRPr sz="1200">
              <a:solidFill>
                <a:schemeClr val="dk1"/>
              </a:solidFill>
              <a:latin typeface="Times New Roman"/>
              <a:ea typeface="Times New Roman"/>
              <a:cs typeface="Times New Roman"/>
              <a:sym typeface="Times New Roman"/>
            </a:endParaRPr>
          </a:p>
          <a:p>
            <a:pPr indent="0" lvl="0" marL="0" marR="215900" rtl="0" algn="l">
              <a:lnSpc>
                <a:spcPct val="62727"/>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c346337b3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c346337b3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After optimization, my model was able to classify the images correctly 89% of the time, with the accuracies for each class shown on the right.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d6ba6362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8d6ba6362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Furthermore, I computed the confusion matrix for the 10 tomato classes, in order to see how the accuracy varied for each label, and to see where misclassification most frequently </a:t>
            </a:r>
            <a:r>
              <a:rPr lang="en" sz="1200">
                <a:latin typeface="Times New Roman"/>
                <a:ea typeface="Times New Roman"/>
                <a:cs typeface="Times New Roman"/>
                <a:sym typeface="Times New Roman"/>
              </a:rPr>
              <a:t>occurred</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8d6ba63622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8d6ba63622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First I’ll provide the problem motivation for the project, then present the main business questions to be answered, then discuss the data sourcing and manipulation I conducted, the results of the machine learning modelling and the findings thereof, and finally mention some possible future directions.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8d6ba63622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8d6ba63622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 first observation is that the model was most inaccurate in identifying late blight at 79%, septoria at 83%, and early blight at 85%, as highlighted in red.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8d6ba63622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8d6ba63622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Digging in further, I calculated precisions and recalls for each class. Precision is a measure of how often a label is applied correctly out of the total number of times it is applied, and is found by taking the diagonal element in a column divided by the sum of the elements in the same column. The lowest three precisions were for the target spot at 73%, the early blight at 83%, and the septoria at 84%, as indicated by the red columns. Heuristically, I observed that these disease patterns tended to be either subtle patterns in the case of target spot, or had a lot of variation in appearance in the case of early blight and septoria, which may have lead to over application of these labels.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d6ba63622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d6ba63622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 also calculated the recalls for each class. Recall is a measure of how often a label is applied correctly out of the total number of cases of that label in the dataset, and is found by taking the diagonal element in a row divided by the sum of the elements in the same row. The lowest three recalls were for the late blight at 79%, septoria at 83%, and the early blight at 85%, as indicated by the blue rows. Heuristically, we observed that all of these disease patterns (late blight, septoria and early blight) all tended to have high variation in appearance, which may have lead to more frequent mislabelling.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c346337b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c346337b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In order to improve this project for the future, I’d like to first improve the classification accuracy of both models, and then try the full classification problem for the 12 healthy and 26 diseased classes, and finally build a new model trained on a broader dataset for classification of a wider variety of diseases.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c346337b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3c346337b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Thank you for listening, and I want to give a special thanks to the Data Science instructors and my fellow classmates.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c346337b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c346337b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The agriculture industry is highly dependent on crop health, which may be affected by pests and pathogens; in particular, loss in crop yield from P&amp;P contamination ranges from 17-30% for common crops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3c346337b3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3c346337b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While large factory farms may have the resources to identify unfamiliar P&amp;P contamination, smallholder farms (defined as farms under 2 hectares) may not; this is a problem, as smallholder farms produce 32% of the world’s food, with many in developing nations.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3c346337b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3c346337b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However, due to the rapid growth of smartphone technology, 84% of the world’s population now have smartphone access, creating an opportunity for smallholder farmers to easily identify unfamiliar disease in their own crops using their smartphone cameras.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c346337b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c346337b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Given the potential of empowering smallholder farmers to diagnose their own crops with smartphone technology, I asked the following two business questions: first, can a computer correctly identify images of healthy and diseased leaves among several plant species? And second, can a computer correctly identify the disease type within a given species (such as tomatoes)?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c346337b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c346337b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In order to answer my business questions, I used the plant disease dataset from Kaggle, which includes highly curated images of plant leaves from the opensource PlantVillage project.</a:t>
            </a:r>
            <a:endParaRPr sz="1200">
              <a:solidFill>
                <a:schemeClr val="dk1"/>
              </a:solidFill>
              <a:latin typeface="Times New Roman"/>
              <a:ea typeface="Times New Roman"/>
              <a:cs typeface="Times New Roman"/>
              <a:sym typeface="Times New Roman"/>
            </a:endParaRPr>
          </a:p>
          <a:p>
            <a:pPr indent="0" lvl="0" marL="0" marR="215900" rtl="0" algn="l">
              <a:lnSpc>
                <a:spcPct val="62727"/>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In this dataset, there are 54.3k plant leaf images, with 14 different plant species and 26 plant diseases represented, with some examples shown on the right.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8d6ba6362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8d6ba6362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None/>
            </a:pPr>
            <a:r>
              <a:rPr lang="en" sz="1200">
                <a:solidFill>
                  <a:schemeClr val="dk1"/>
                </a:solidFill>
                <a:latin typeface="Times New Roman"/>
                <a:ea typeface="Times New Roman"/>
                <a:cs typeface="Times New Roman"/>
                <a:sym typeface="Times New Roman"/>
              </a:rPr>
              <a:t>· In order to handle the images, I created a dataframe including relevant information from the image files, such as the original filepath as an ID </a:t>
            </a:r>
            <a:r>
              <a:rPr lang="en" sz="1200">
                <a:solidFill>
                  <a:schemeClr val="dk1"/>
                </a:solidFill>
                <a:latin typeface="Times New Roman"/>
                <a:ea typeface="Times New Roman"/>
                <a:cs typeface="Times New Roman"/>
                <a:sym typeface="Times New Roman"/>
              </a:rPr>
              <a:t>column</a:t>
            </a:r>
            <a:r>
              <a:rPr lang="en" sz="1200">
                <a:solidFill>
                  <a:schemeClr val="dk1"/>
                </a:solidFill>
                <a:latin typeface="Times New Roman"/>
                <a:ea typeface="Times New Roman"/>
                <a:cs typeface="Times New Roman"/>
                <a:sym typeface="Times New Roman"/>
              </a:rPr>
              <a:t>, an is_diseased column with a binary outcome, a species column, and a disease-type column.</a:t>
            </a:r>
            <a:endParaRPr sz="1200">
              <a:solidFill>
                <a:schemeClr val="dk1"/>
              </a:solidFill>
              <a:latin typeface="Times New Roman"/>
              <a:ea typeface="Times New Roman"/>
              <a:cs typeface="Times New Roman"/>
              <a:sym typeface="Times New Roman"/>
            </a:endParaRPr>
          </a:p>
          <a:p>
            <a:pPr indent="0" lvl="0" marL="0" marR="215900" rtl="0" algn="l">
              <a:lnSpc>
                <a:spcPct val="62727"/>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215900" rtl="0" algn="l">
              <a:lnSpc>
                <a:spcPct val="62727"/>
              </a:lnSpc>
              <a:spcBef>
                <a:spcPts val="0"/>
              </a:spcBef>
              <a:spcAft>
                <a:spcPts val="0"/>
              </a:spcAft>
              <a:buNone/>
            </a:pPr>
            <a:r>
              <a:rPr lang="en" sz="1200">
                <a:solidFill>
                  <a:schemeClr val="dk1"/>
                </a:solidFill>
                <a:latin typeface="Times New Roman"/>
                <a:ea typeface="Times New Roman"/>
                <a:cs typeface="Times New Roman"/>
                <a:sym typeface="Times New Roman"/>
              </a:rPr>
              <a:t>· Organizing the data in such a manner allowed for easier manipulation of the image files and made exploratory data analysis easier. In particular, I was able to look at the class distributions for the various disease types for tomatoes as shown above, and the disease status (i.e. healthy vs. diseased) among all plant species, as shown below.</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From here I was able to generate curated datasets for my two business questions.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c346337b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c346337b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15900" rtl="0" algn="l">
              <a:lnSpc>
                <a:spcPct val="62727"/>
              </a:lnSpc>
              <a:spcBef>
                <a:spcPts val="0"/>
              </a:spcBef>
              <a:spcAft>
                <a:spcPts val="0"/>
              </a:spcAft>
              <a:buClr>
                <a:schemeClr val="dk1"/>
              </a:buClr>
              <a:buSzPts val="1100"/>
              <a:buFont typeface="Arial"/>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As part of my data curation, for the diseased vs healthy classification problem, I downsampled each class to 9000 images each, so that the classes would be equally represented, and then put the balanced downsampled labels in a new dataframe.</a:t>
            </a:r>
            <a:endParaRPr sz="1200">
              <a:solidFill>
                <a:schemeClr val="dk1"/>
              </a:solidFill>
              <a:latin typeface="Times New Roman"/>
              <a:ea typeface="Times New Roman"/>
              <a:cs typeface="Times New Roman"/>
              <a:sym typeface="Times New Roman"/>
            </a:endParaRPr>
          </a:p>
          <a:p>
            <a:pPr indent="0" lvl="0" marL="457200" marR="215900" rtl="0" algn="l">
              <a:lnSpc>
                <a:spcPct val="62727"/>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rPr>
              <a:t>·</a:t>
            </a:r>
            <a:r>
              <a:rPr lang="en" sz="7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 then engineered a train/validation/test split of 56%/24%/20% stratified by species and disease type, for deployment to a machine learning model, as I will describe shortly.</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jp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jpg"/><Relationship Id="rId4" Type="http://schemas.openxmlformats.org/officeDocument/2006/relationships/hyperlink" Target="mailto:caseynosiglia@gmail.com" TargetMode="External"/><Relationship Id="rId5" Type="http://schemas.openxmlformats.org/officeDocument/2006/relationships/hyperlink" Target="https://www.linkedin.com/in/casey-nosiglia" TargetMode="External"/><Relationship Id="rId6"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hyperlink" Target="https://www.fao.org/news/story/en/item/1395127/icode/" TargetMode="External"/><Relationship Id="rId5" Type="http://schemas.openxmlformats.org/officeDocument/2006/relationships/hyperlink" Target="https://www.nature.com/articles/s41559-018-0793-y" TargetMode="External"/><Relationship Id="rId6" Type="http://schemas.openxmlformats.org/officeDocument/2006/relationships/hyperlink" Target="https://www.bankmycell.com/blog/how-many-phones-are-in-the-worl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hyperlink" Target="https://www.kaggle.com/datasets/saroz014/plant-disease" TargetMode="External"/><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3.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Predicting Plant Health with Neural Networks</a:t>
            </a:r>
            <a:endParaRPr>
              <a:latin typeface="Playfair Display"/>
              <a:ea typeface="Playfair Display"/>
              <a:cs typeface="Playfair Display"/>
              <a:sym typeface="Playfair Display"/>
            </a:endParaRPr>
          </a:p>
        </p:txBody>
      </p:sp>
      <p:sp>
        <p:nvSpPr>
          <p:cNvPr id="60" name="Google Shape;60;p13"/>
          <p:cNvSpPr txBox="1"/>
          <p:nvPr>
            <p:ph idx="1" type="subTitle"/>
          </p:nvPr>
        </p:nvSpPr>
        <p:spPr>
          <a:xfrm>
            <a:off x="510450" y="3182346"/>
            <a:ext cx="8123100" cy="1681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2050">
                <a:latin typeface="Playfair Display"/>
                <a:ea typeface="Playfair Display"/>
                <a:cs typeface="Playfair Display"/>
                <a:sym typeface="Playfair Display"/>
              </a:rPr>
              <a:t>Casey Nosiglia</a:t>
            </a:r>
            <a:endParaRPr sz="2050">
              <a:latin typeface="Playfair Display"/>
              <a:ea typeface="Playfair Display"/>
              <a:cs typeface="Playfair Display"/>
              <a:sym typeface="Playfair Display"/>
            </a:endParaRPr>
          </a:p>
          <a:p>
            <a:pPr indent="0" lvl="0" marL="0" rtl="0" algn="l">
              <a:lnSpc>
                <a:spcPct val="80000"/>
              </a:lnSpc>
              <a:spcBef>
                <a:spcPts val="0"/>
              </a:spcBef>
              <a:spcAft>
                <a:spcPts val="0"/>
              </a:spcAft>
              <a:buSzPts val="1018"/>
              <a:buNone/>
            </a:pPr>
            <a:r>
              <a:t/>
            </a:r>
            <a:endParaRPr sz="2050">
              <a:latin typeface="Playfair Display"/>
              <a:ea typeface="Playfair Display"/>
              <a:cs typeface="Playfair Display"/>
              <a:sym typeface="Playfair Display"/>
            </a:endParaRPr>
          </a:p>
          <a:p>
            <a:pPr indent="0" lvl="0" marL="0" rtl="0" algn="l">
              <a:lnSpc>
                <a:spcPct val="80000"/>
              </a:lnSpc>
              <a:spcBef>
                <a:spcPts val="0"/>
              </a:spcBef>
              <a:spcAft>
                <a:spcPts val="0"/>
              </a:spcAft>
              <a:buSzPts val="1018"/>
              <a:buNone/>
            </a:pPr>
            <a:r>
              <a:rPr lang="en" sz="2050">
                <a:latin typeface="Playfair Display"/>
                <a:ea typeface="Playfair Display"/>
                <a:cs typeface="Playfair Display"/>
                <a:sym typeface="Playfair Display"/>
              </a:rPr>
              <a:t>BrainStation Data Science July 2022</a:t>
            </a:r>
            <a:endParaRPr sz="2050">
              <a:latin typeface="Playfair Display"/>
              <a:ea typeface="Playfair Display"/>
              <a:cs typeface="Playfair Display"/>
              <a:sym typeface="Playfair Display"/>
            </a:endParaRPr>
          </a:p>
          <a:p>
            <a:pPr indent="0" lvl="0" marL="0" rtl="0" algn="l">
              <a:lnSpc>
                <a:spcPct val="80000"/>
              </a:lnSpc>
              <a:spcBef>
                <a:spcPts val="0"/>
              </a:spcBef>
              <a:spcAft>
                <a:spcPts val="0"/>
              </a:spcAft>
              <a:buSzPts val="1018"/>
              <a:buNone/>
            </a:pPr>
            <a:r>
              <a:t/>
            </a:r>
            <a:endParaRPr sz="2050">
              <a:latin typeface="Playfair Display"/>
              <a:ea typeface="Playfair Display"/>
              <a:cs typeface="Playfair Display"/>
              <a:sym typeface="Playfair Display"/>
            </a:endParaRPr>
          </a:p>
          <a:p>
            <a:pPr indent="0" lvl="0" marL="0" rtl="0" algn="l">
              <a:lnSpc>
                <a:spcPct val="80000"/>
              </a:lnSpc>
              <a:spcBef>
                <a:spcPts val="0"/>
              </a:spcBef>
              <a:spcAft>
                <a:spcPts val="0"/>
              </a:spcAft>
              <a:buSzPts val="1018"/>
              <a:buNone/>
            </a:pPr>
            <a:r>
              <a:rPr lang="en" sz="2050">
                <a:latin typeface="Playfair Display"/>
                <a:ea typeface="Playfair Display"/>
                <a:cs typeface="Playfair Display"/>
                <a:sym typeface="Playfair Display"/>
              </a:rPr>
              <a:t>Capstone Project</a:t>
            </a:r>
            <a:endParaRPr sz="2050">
              <a:latin typeface="Playfair Display"/>
              <a:ea typeface="Playfair Display"/>
              <a:cs typeface="Playfair Display"/>
              <a:sym typeface="Playfair Display"/>
            </a:endParaRPr>
          </a:p>
          <a:p>
            <a:pPr indent="0" lvl="0" marL="0" rtl="0" algn="l">
              <a:lnSpc>
                <a:spcPct val="80000"/>
              </a:lnSpc>
              <a:spcBef>
                <a:spcPts val="0"/>
              </a:spcBef>
              <a:spcAft>
                <a:spcPts val="0"/>
              </a:spcAft>
              <a:buSzPts val="1018"/>
              <a:buNone/>
            </a:pPr>
            <a:r>
              <a:t/>
            </a:r>
            <a:endParaRPr sz="222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39" name="Google Shape;139;p22"/>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Class Balancing - Tomatoes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pic>
        <p:nvPicPr>
          <p:cNvPr id="141" name="Google Shape;141;p22"/>
          <p:cNvPicPr preferRelativeResize="0"/>
          <p:nvPr/>
        </p:nvPicPr>
        <p:blipFill>
          <a:blip r:embed="rId4">
            <a:alphaModFix/>
          </a:blip>
          <a:stretch>
            <a:fillRect/>
          </a:stretch>
        </p:blipFill>
        <p:spPr>
          <a:xfrm>
            <a:off x="-2" y="1406200"/>
            <a:ext cx="4018851" cy="2559300"/>
          </a:xfrm>
          <a:prstGeom prst="rect">
            <a:avLst/>
          </a:prstGeom>
          <a:noFill/>
          <a:ln>
            <a:noFill/>
          </a:ln>
        </p:spPr>
      </p:pic>
      <p:pic>
        <p:nvPicPr>
          <p:cNvPr id="142" name="Google Shape;142;p22"/>
          <p:cNvPicPr preferRelativeResize="0"/>
          <p:nvPr/>
        </p:nvPicPr>
        <p:blipFill>
          <a:blip r:embed="rId5">
            <a:alphaModFix/>
          </a:blip>
          <a:stretch>
            <a:fillRect/>
          </a:stretch>
        </p:blipFill>
        <p:spPr>
          <a:xfrm>
            <a:off x="5125150" y="1406200"/>
            <a:ext cx="4018860" cy="2559300"/>
          </a:xfrm>
          <a:prstGeom prst="rect">
            <a:avLst/>
          </a:prstGeom>
          <a:noFill/>
          <a:ln>
            <a:noFill/>
          </a:ln>
        </p:spPr>
      </p:pic>
      <p:cxnSp>
        <p:nvCxnSpPr>
          <p:cNvPr id="143" name="Google Shape;143;p22"/>
          <p:cNvCxnSpPr/>
          <p:nvPr/>
        </p:nvCxnSpPr>
        <p:spPr>
          <a:xfrm>
            <a:off x="4290300" y="2373750"/>
            <a:ext cx="563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9" name="Google Shape;14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3"/>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51" name="Google Shape;151;p23"/>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CNN for Diseased/Healthy Problem</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pic>
        <p:nvPicPr>
          <p:cNvPr id="153" name="Google Shape;153;p23"/>
          <p:cNvPicPr preferRelativeResize="0"/>
          <p:nvPr/>
        </p:nvPicPr>
        <p:blipFill>
          <a:blip r:embed="rId4">
            <a:alphaModFix/>
          </a:blip>
          <a:stretch>
            <a:fillRect/>
          </a:stretch>
        </p:blipFill>
        <p:spPr>
          <a:xfrm>
            <a:off x="4809573" y="1117300"/>
            <a:ext cx="3820075" cy="3486750"/>
          </a:xfrm>
          <a:prstGeom prst="rect">
            <a:avLst/>
          </a:prstGeom>
          <a:noFill/>
          <a:ln>
            <a:noFill/>
          </a:ln>
        </p:spPr>
      </p:pic>
      <p:sp>
        <p:nvSpPr>
          <p:cNvPr id="154" name="Google Shape;154;p23"/>
          <p:cNvSpPr txBox="1"/>
          <p:nvPr/>
        </p:nvSpPr>
        <p:spPr>
          <a:xfrm>
            <a:off x="362375" y="1168975"/>
            <a:ext cx="40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55" name="Google Shape;155;p23"/>
          <p:cNvSpPr txBox="1"/>
          <p:nvPr/>
        </p:nvSpPr>
        <p:spPr>
          <a:xfrm>
            <a:off x="268875" y="1157300"/>
            <a:ext cx="3904500" cy="318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Playfair Display"/>
              <a:buChar char="●"/>
            </a:pPr>
            <a:r>
              <a:rPr lang="en" sz="1800">
                <a:latin typeface="Playfair Display"/>
                <a:ea typeface="Playfair Display"/>
                <a:cs typeface="Playfair Display"/>
                <a:sym typeface="Playfair Display"/>
              </a:rPr>
              <a:t>Simple CNN architecture</a:t>
            </a:r>
            <a:endParaRPr sz="1800">
              <a:latin typeface="Playfair Display"/>
              <a:ea typeface="Playfair Display"/>
              <a:cs typeface="Playfair Display"/>
              <a:sym typeface="Playfair Display"/>
            </a:endParaRPr>
          </a:p>
          <a:p>
            <a:pPr indent="0" lvl="0" marL="457200" rtl="0" algn="l">
              <a:spcBef>
                <a:spcPts val="0"/>
              </a:spcBef>
              <a:spcAft>
                <a:spcPts val="0"/>
              </a:spcAft>
              <a:buNone/>
            </a:pPr>
            <a:r>
              <a:t/>
            </a:r>
            <a:endParaRPr sz="1800">
              <a:latin typeface="Playfair Display"/>
              <a:ea typeface="Playfair Display"/>
              <a:cs typeface="Playfair Display"/>
              <a:sym typeface="Playfair Display"/>
            </a:endParaRPr>
          </a:p>
          <a:p>
            <a:pPr indent="0" lvl="0" marL="457200" rtl="0" algn="l">
              <a:spcBef>
                <a:spcPts val="0"/>
              </a:spcBef>
              <a:spcAft>
                <a:spcPts val="0"/>
              </a:spcAft>
              <a:buNone/>
            </a:pPr>
            <a:r>
              <a:t/>
            </a:r>
            <a:endParaRPr sz="1800">
              <a:latin typeface="Playfair Display"/>
              <a:ea typeface="Playfair Display"/>
              <a:cs typeface="Playfair Display"/>
              <a:sym typeface="Playfair Display"/>
            </a:endParaRPr>
          </a:p>
          <a:p>
            <a:pPr indent="-342900" lvl="0" marL="457200" rtl="0" algn="l">
              <a:lnSpc>
                <a:spcPct val="115000"/>
              </a:lnSpc>
              <a:spcBef>
                <a:spcPts val="0"/>
              </a:spcBef>
              <a:spcAft>
                <a:spcPts val="0"/>
              </a:spcAft>
              <a:buSzPts val="1800"/>
              <a:buFont typeface="Playfair Display"/>
              <a:buChar char="●"/>
            </a:pPr>
            <a:r>
              <a:rPr lang="en" sz="1800">
                <a:latin typeface="Playfair Display"/>
                <a:ea typeface="Playfair Display"/>
                <a:cs typeface="Playfair Display"/>
                <a:sym typeface="Playfair Display"/>
              </a:rPr>
              <a:t>5 epochs, batch = 32  </a:t>
            </a:r>
            <a:endParaRPr sz="1800">
              <a:latin typeface="Playfair Display"/>
              <a:ea typeface="Playfair Display"/>
              <a:cs typeface="Playfair Display"/>
              <a:sym typeface="Playfair Display"/>
            </a:endParaRPr>
          </a:p>
          <a:p>
            <a:pPr indent="0" lvl="0" marL="914400" rtl="0" algn="l">
              <a:lnSpc>
                <a:spcPct val="115000"/>
              </a:lnSpc>
              <a:spcBef>
                <a:spcPts val="1200"/>
              </a:spcBef>
              <a:spcAft>
                <a:spcPts val="0"/>
              </a:spcAft>
              <a:buNone/>
            </a:pPr>
            <a:r>
              <a:t/>
            </a:r>
            <a:endParaRPr sz="1800">
              <a:latin typeface="Playfair Display"/>
              <a:ea typeface="Playfair Display"/>
              <a:cs typeface="Playfair Display"/>
              <a:sym typeface="Playfair Display"/>
            </a:endParaRPr>
          </a:p>
          <a:p>
            <a:pPr indent="-342900" lvl="0" marL="457200" rtl="0" algn="l">
              <a:lnSpc>
                <a:spcPct val="115000"/>
              </a:lnSpc>
              <a:spcBef>
                <a:spcPts val="1200"/>
              </a:spcBef>
              <a:spcAft>
                <a:spcPts val="0"/>
              </a:spcAft>
              <a:buSzPts val="1800"/>
              <a:buFont typeface="Playfair Display"/>
              <a:buChar char="●"/>
            </a:pPr>
            <a:r>
              <a:rPr lang="en" sz="1800">
                <a:latin typeface="Playfair Display"/>
                <a:ea typeface="Playfair Display"/>
                <a:cs typeface="Playfair Display"/>
                <a:sym typeface="Playfair Display"/>
              </a:rPr>
              <a:t>Train acc. = 87.99%</a:t>
            </a:r>
            <a:endParaRPr sz="1800">
              <a:latin typeface="Playfair Display"/>
              <a:ea typeface="Playfair Display"/>
              <a:cs typeface="Playfair Display"/>
              <a:sym typeface="Playfair Display"/>
            </a:endParaRPr>
          </a:p>
          <a:p>
            <a:pPr indent="0" lvl="0" marL="914400" rtl="0" algn="l">
              <a:lnSpc>
                <a:spcPct val="115000"/>
              </a:lnSpc>
              <a:spcBef>
                <a:spcPts val="1200"/>
              </a:spcBef>
              <a:spcAft>
                <a:spcPts val="0"/>
              </a:spcAft>
              <a:buNone/>
            </a:pPr>
            <a:r>
              <a:t/>
            </a:r>
            <a:endParaRPr sz="1800">
              <a:latin typeface="Playfair Display"/>
              <a:ea typeface="Playfair Display"/>
              <a:cs typeface="Playfair Display"/>
              <a:sym typeface="Playfair Display"/>
            </a:endParaRPr>
          </a:p>
          <a:p>
            <a:pPr indent="-342900" lvl="0" marL="457200" rtl="0" algn="l">
              <a:lnSpc>
                <a:spcPct val="115000"/>
              </a:lnSpc>
              <a:spcBef>
                <a:spcPts val="1200"/>
              </a:spcBef>
              <a:spcAft>
                <a:spcPts val="0"/>
              </a:spcAft>
              <a:buSzPts val="1800"/>
              <a:buFont typeface="Playfair Display"/>
              <a:buChar char="●"/>
            </a:pPr>
            <a:r>
              <a:rPr lang="en" sz="1800">
                <a:latin typeface="Playfair Display"/>
                <a:ea typeface="Playfair Display"/>
                <a:cs typeface="Playfair Display"/>
                <a:sym typeface="Playfair Display"/>
              </a:rPr>
              <a:t>Test acc = 89.77%</a:t>
            </a:r>
            <a:endParaRPr sz="1800">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4"/>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61" name="Google Shape;161;p24"/>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Diseased vs. Healthy</a:t>
            </a:r>
            <a:endParaRPr>
              <a:latin typeface="Playfair Display"/>
              <a:ea typeface="Playfair Display"/>
              <a:cs typeface="Playfair Display"/>
              <a:sym typeface="Playfair Display"/>
            </a:endParaRPr>
          </a:p>
        </p:txBody>
      </p:sp>
      <p:sp>
        <p:nvSpPr>
          <p:cNvPr id="163" name="Google Shape;163;p2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Convolutional Neural Network (CNN) with normalization and data augmentation.</a:t>
            </a:r>
            <a:endParaRPr>
              <a:solidFill>
                <a:schemeClr val="dk1"/>
              </a:solidFill>
              <a:latin typeface="Playfair Display"/>
              <a:ea typeface="Playfair Display"/>
              <a:cs typeface="Playfair Display"/>
              <a:sym typeface="Playfair Display"/>
            </a:endParaRPr>
          </a:p>
        </p:txBody>
      </p:sp>
      <p:pic>
        <p:nvPicPr>
          <p:cNvPr id="164" name="Google Shape;164;p24"/>
          <p:cNvPicPr preferRelativeResize="0"/>
          <p:nvPr/>
        </p:nvPicPr>
        <p:blipFill>
          <a:blip r:embed="rId4">
            <a:alphaModFix/>
          </a:blip>
          <a:stretch>
            <a:fillRect/>
          </a:stretch>
        </p:blipFill>
        <p:spPr>
          <a:xfrm>
            <a:off x="5127063" y="1603375"/>
            <a:ext cx="3705225" cy="251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5"/>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70" name="Google Shape;170;p25"/>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Diseased vs. Healthy</a:t>
            </a:r>
            <a:endParaRPr>
              <a:latin typeface="Playfair Display"/>
              <a:ea typeface="Playfair Display"/>
              <a:cs typeface="Playfair Display"/>
              <a:sym typeface="Playfair Display"/>
            </a:endParaRPr>
          </a:p>
        </p:txBody>
      </p:sp>
      <p:sp>
        <p:nvSpPr>
          <p:cNvPr id="172" name="Google Shape;172;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Convolutional Neural Network (CNN) with normalization and data augmentation.</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Overall classification accuracy: 90%</a:t>
            </a:r>
            <a:endParaRPr>
              <a:solidFill>
                <a:schemeClr val="dk1"/>
              </a:solidFill>
              <a:latin typeface="Playfair Display"/>
              <a:ea typeface="Playfair Display"/>
              <a:cs typeface="Playfair Display"/>
              <a:sym typeface="Playfair Display"/>
            </a:endParaRPr>
          </a:p>
        </p:txBody>
      </p:sp>
      <p:pic>
        <p:nvPicPr>
          <p:cNvPr id="173" name="Google Shape;173;p25"/>
          <p:cNvPicPr preferRelativeResize="0"/>
          <p:nvPr/>
        </p:nvPicPr>
        <p:blipFill>
          <a:blip r:embed="rId4">
            <a:alphaModFix/>
          </a:blip>
          <a:stretch>
            <a:fillRect/>
          </a:stretch>
        </p:blipFill>
        <p:spPr>
          <a:xfrm>
            <a:off x="5127063" y="1603375"/>
            <a:ext cx="3705225" cy="251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9" name="Google Shape;17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26"/>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81" name="Google Shape;181;p26"/>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Diseased vs. Healthy</a:t>
            </a:r>
            <a:endParaRPr>
              <a:latin typeface="Playfair Display"/>
              <a:ea typeface="Playfair Display"/>
              <a:cs typeface="Playfair Display"/>
              <a:sym typeface="Playfair Display"/>
            </a:endParaRPr>
          </a:p>
        </p:txBody>
      </p:sp>
      <p:sp>
        <p:nvSpPr>
          <p:cNvPr id="183" name="Google Shape;183;p26"/>
          <p:cNvSpPr txBox="1"/>
          <p:nvPr>
            <p:ph idx="1" type="body"/>
          </p:nvPr>
        </p:nvSpPr>
        <p:spPr>
          <a:xfrm>
            <a:off x="311700" y="1152475"/>
            <a:ext cx="4260300" cy="360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Convolutional Neural Network (CNN) with normalization and data augmentation.</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Overall classification accuracy: 90%.</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Confusion matrix: healthy label over-applied.</a:t>
            </a:r>
            <a:endParaRPr>
              <a:solidFill>
                <a:schemeClr val="dk1"/>
              </a:solidFill>
              <a:latin typeface="Playfair Display"/>
              <a:ea typeface="Playfair Display"/>
              <a:cs typeface="Playfair Display"/>
              <a:sym typeface="Playfair Display"/>
            </a:endParaRPr>
          </a:p>
        </p:txBody>
      </p:sp>
      <p:pic>
        <p:nvPicPr>
          <p:cNvPr id="184" name="Google Shape;184;p26"/>
          <p:cNvPicPr preferRelativeResize="0"/>
          <p:nvPr/>
        </p:nvPicPr>
        <p:blipFill>
          <a:blip r:embed="rId4">
            <a:alphaModFix/>
          </a:blip>
          <a:stretch>
            <a:fillRect/>
          </a:stretch>
        </p:blipFill>
        <p:spPr>
          <a:xfrm>
            <a:off x="5271865" y="1364785"/>
            <a:ext cx="3560435" cy="2991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1" name="Google Shape;19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2" name="Google Shape;19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27"/>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94" name="Google Shape;194;p27"/>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Tomato</a:t>
            </a:r>
            <a:endParaRPr>
              <a:latin typeface="Playfair Display"/>
              <a:ea typeface="Playfair Display"/>
              <a:cs typeface="Playfair Display"/>
              <a:sym typeface="Playfair Display"/>
            </a:endParaRPr>
          </a:p>
        </p:txBody>
      </p:sp>
      <p:sp>
        <p:nvSpPr>
          <p:cNvPr id="196" name="Google Shape;196;p27"/>
          <p:cNvSpPr txBox="1"/>
          <p:nvPr>
            <p:ph idx="1" type="body"/>
          </p:nvPr>
        </p:nvSpPr>
        <p:spPr>
          <a:xfrm>
            <a:off x="311700" y="1152475"/>
            <a:ext cx="4260300" cy="360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Tried several simple CNN architectures; no success.</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a:p>
          <a:p>
            <a:pPr indent="-342900" lvl="0" marL="457200" rtl="0" algn="l">
              <a:spcBef>
                <a:spcPts val="1200"/>
              </a:spcBef>
              <a:spcAft>
                <a:spcPts val="0"/>
              </a:spcAft>
              <a:buClr>
                <a:schemeClr val="dk1"/>
              </a:buClr>
              <a:buSzPts val="1800"/>
              <a:buFont typeface="Playfair Display"/>
              <a:buChar char="●"/>
            </a:pPr>
            <a:r>
              <a:rPr lang="en">
                <a:solidFill>
                  <a:srgbClr val="000000"/>
                </a:solidFill>
                <a:latin typeface="Playfair Display"/>
                <a:ea typeface="Playfair Display"/>
                <a:cs typeface="Playfair Display"/>
                <a:sym typeface="Playfair Display"/>
              </a:rPr>
              <a:t>Switched to ResNet50 w/frozen layers -&gt; allows for more robustness with less computing overhead. </a:t>
            </a:r>
            <a:endParaRPr>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1200"/>
              </a:spcAft>
              <a:buNone/>
            </a:pPr>
            <a:r>
              <a:t/>
            </a:r>
            <a:endParaRPr>
              <a:solidFill>
                <a:schemeClr val="dk1"/>
              </a:solidFill>
              <a:latin typeface="Playfair Display"/>
              <a:ea typeface="Playfair Display"/>
              <a:cs typeface="Playfair Display"/>
              <a:sym typeface="Playfair Display"/>
            </a:endParaRPr>
          </a:p>
        </p:txBody>
      </p:sp>
      <p:pic>
        <p:nvPicPr>
          <p:cNvPr id="197" name="Google Shape;197;p27"/>
          <p:cNvPicPr preferRelativeResize="0"/>
          <p:nvPr/>
        </p:nvPicPr>
        <p:blipFill>
          <a:blip r:embed="rId4">
            <a:alphaModFix/>
          </a:blip>
          <a:stretch>
            <a:fillRect/>
          </a:stretch>
        </p:blipFill>
        <p:spPr>
          <a:xfrm>
            <a:off x="5434263" y="1055724"/>
            <a:ext cx="3398037" cy="3609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3" name="Google Shape;20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04" name="Google Shape;20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5" name="Google Shape;20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06" name="Google Shape;20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7" name="Google Shape;20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28"/>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209" name="Google Shape;209;p28"/>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Tomato</a:t>
            </a:r>
            <a:endParaRPr>
              <a:latin typeface="Playfair Display"/>
              <a:ea typeface="Playfair Display"/>
              <a:cs typeface="Playfair Display"/>
              <a:sym typeface="Playfair Display"/>
            </a:endParaRPr>
          </a:p>
        </p:txBody>
      </p:sp>
      <p:sp>
        <p:nvSpPr>
          <p:cNvPr id="211" name="Google Shape;211;p28"/>
          <p:cNvSpPr txBox="1"/>
          <p:nvPr>
            <p:ph idx="1" type="body"/>
          </p:nvPr>
        </p:nvSpPr>
        <p:spPr>
          <a:xfrm>
            <a:off x="311700" y="1152475"/>
            <a:ext cx="4260300" cy="360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rgbClr val="000000"/>
                </a:solidFill>
                <a:latin typeface="Playfair Display"/>
                <a:ea typeface="Playfair Display"/>
                <a:cs typeface="Playfair Display"/>
                <a:sym typeface="Playfair Display"/>
              </a:rPr>
              <a:t>Varied data augmentation strategies -&gt; final run (batch = 32, epochs = 6) yielded 91% train acc., 89% test acc.</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1200"/>
              </a:spcAft>
              <a:buNone/>
            </a:pPr>
            <a:r>
              <a:t/>
            </a:r>
            <a:endParaRPr>
              <a:solidFill>
                <a:schemeClr val="dk1"/>
              </a:solidFill>
              <a:latin typeface="Playfair Display"/>
              <a:ea typeface="Playfair Display"/>
              <a:cs typeface="Playfair Display"/>
              <a:sym typeface="Playfair Display"/>
            </a:endParaRPr>
          </a:p>
        </p:txBody>
      </p:sp>
      <p:pic>
        <p:nvPicPr>
          <p:cNvPr id="212" name="Google Shape;212;p28"/>
          <p:cNvPicPr preferRelativeResize="0"/>
          <p:nvPr/>
        </p:nvPicPr>
        <p:blipFill>
          <a:blip r:embed="rId4">
            <a:alphaModFix/>
          </a:blip>
          <a:stretch>
            <a:fillRect/>
          </a:stretch>
        </p:blipFill>
        <p:spPr>
          <a:xfrm>
            <a:off x="5434263" y="1055724"/>
            <a:ext cx="3398037" cy="3609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9"/>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218" name="Google Shape;218;p29"/>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Tomato</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220" name="Google Shape;220;p29"/>
          <p:cNvSpPr txBox="1"/>
          <p:nvPr>
            <p:ph idx="1" type="body"/>
          </p:nvPr>
        </p:nvSpPr>
        <p:spPr>
          <a:xfrm>
            <a:off x="311700" y="1152475"/>
            <a:ext cx="313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ResNet50</a:t>
            </a:r>
            <a:r>
              <a:rPr lang="en">
                <a:solidFill>
                  <a:schemeClr val="dk1"/>
                </a:solidFill>
                <a:latin typeface="Playfair Display"/>
                <a:ea typeface="Playfair Display"/>
                <a:cs typeface="Playfair Display"/>
                <a:sym typeface="Playfair Display"/>
              </a:rPr>
              <a:t> with                 normalization and data augmentation.</a:t>
            </a:r>
            <a:endParaRPr>
              <a:solidFill>
                <a:schemeClr val="dk1"/>
              </a:solidFill>
              <a:latin typeface="Playfair Display"/>
              <a:ea typeface="Playfair Display"/>
              <a:cs typeface="Playfair Display"/>
              <a:sym typeface="Playfair Display"/>
            </a:endParaRPr>
          </a:p>
        </p:txBody>
      </p:sp>
      <p:pic>
        <p:nvPicPr>
          <p:cNvPr id="221" name="Google Shape;221;p29"/>
          <p:cNvPicPr preferRelativeResize="0"/>
          <p:nvPr/>
        </p:nvPicPr>
        <p:blipFill>
          <a:blip r:embed="rId4">
            <a:alphaModFix/>
          </a:blip>
          <a:stretch>
            <a:fillRect/>
          </a:stretch>
        </p:blipFill>
        <p:spPr>
          <a:xfrm>
            <a:off x="3445549" y="1152475"/>
            <a:ext cx="5698451" cy="3650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0"/>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227" name="Google Shape;227;p30"/>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Tomato</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229" name="Google Shape;229;p30"/>
          <p:cNvSpPr txBox="1"/>
          <p:nvPr>
            <p:ph idx="1" type="body"/>
          </p:nvPr>
        </p:nvSpPr>
        <p:spPr>
          <a:xfrm>
            <a:off x="311700" y="1152475"/>
            <a:ext cx="313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ResNet50 with                 normalization and data augmentation.</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Overall classification accuracy: 89%</a:t>
            </a:r>
            <a:endParaRPr>
              <a:solidFill>
                <a:schemeClr val="dk1"/>
              </a:solidFill>
              <a:latin typeface="Playfair Display"/>
              <a:ea typeface="Playfair Display"/>
              <a:cs typeface="Playfair Display"/>
              <a:sym typeface="Playfair Display"/>
            </a:endParaRPr>
          </a:p>
        </p:txBody>
      </p:sp>
      <p:pic>
        <p:nvPicPr>
          <p:cNvPr id="230" name="Google Shape;230;p30"/>
          <p:cNvPicPr preferRelativeResize="0"/>
          <p:nvPr/>
        </p:nvPicPr>
        <p:blipFill>
          <a:blip r:embed="rId4">
            <a:alphaModFix/>
          </a:blip>
          <a:stretch>
            <a:fillRect/>
          </a:stretch>
        </p:blipFill>
        <p:spPr>
          <a:xfrm>
            <a:off x="3445549" y="1152475"/>
            <a:ext cx="5698451" cy="365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6" name="Google Shape;23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31"/>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238" name="Google Shape;238;p31"/>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Tomato</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240" name="Google Shape;240;p31"/>
          <p:cNvSpPr txBox="1"/>
          <p:nvPr>
            <p:ph idx="1" type="body"/>
          </p:nvPr>
        </p:nvSpPr>
        <p:spPr>
          <a:xfrm>
            <a:off x="311700" y="1152475"/>
            <a:ext cx="313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ResNet50 with                 normalization and data augmentation.</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Overall classification accuracy: 89%</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Confusion matrix:</a:t>
            </a:r>
            <a:endParaRPr>
              <a:solidFill>
                <a:schemeClr val="dk1"/>
              </a:solidFill>
              <a:latin typeface="Playfair Display"/>
              <a:ea typeface="Playfair Display"/>
              <a:cs typeface="Playfair Display"/>
              <a:sym typeface="Playfair Display"/>
            </a:endParaRPr>
          </a:p>
        </p:txBody>
      </p:sp>
      <p:pic>
        <p:nvPicPr>
          <p:cNvPr id="241" name="Google Shape;241;p31"/>
          <p:cNvPicPr preferRelativeResize="0"/>
          <p:nvPr/>
        </p:nvPicPr>
        <p:blipFill>
          <a:blip r:embed="rId4">
            <a:alphaModFix/>
          </a:blip>
          <a:stretch>
            <a:fillRect/>
          </a:stretch>
        </p:blipFill>
        <p:spPr>
          <a:xfrm>
            <a:off x="4140582" y="1124475"/>
            <a:ext cx="4527993" cy="3336054"/>
          </a:xfrm>
          <a:prstGeom prst="rect">
            <a:avLst/>
          </a:prstGeom>
          <a:noFill/>
          <a:ln>
            <a:noFill/>
          </a:ln>
        </p:spPr>
      </p:pic>
      <p:pic>
        <p:nvPicPr>
          <p:cNvPr id="242" name="Google Shape;242;p31"/>
          <p:cNvPicPr preferRelativeResize="0"/>
          <p:nvPr/>
        </p:nvPicPr>
        <p:blipFill>
          <a:blip r:embed="rId5">
            <a:alphaModFix/>
          </a:blip>
          <a:stretch>
            <a:fillRect/>
          </a:stretch>
        </p:blipFill>
        <p:spPr>
          <a:xfrm>
            <a:off x="5646498" y="4460517"/>
            <a:ext cx="1516138" cy="301983"/>
          </a:xfrm>
          <a:prstGeom prst="rect">
            <a:avLst/>
          </a:prstGeom>
          <a:noFill/>
          <a:ln>
            <a:noFill/>
          </a:ln>
        </p:spPr>
      </p:pic>
      <p:pic>
        <p:nvPicPr>
          <p:cNvPr id="243" name="Google Shape;243;p31"/>
          <p:cNvPicPr preferRelativeResize="0"/>
          <p:nvPr/>
        </p:nvPicPr>
        <p:blipFill>
          <a:blip r:embed="rId6">
            <a:alphaModFix/>
          </a:blip>
          <a:stretch>
            <a:fillRect/>
          </a:stretch>
        </p:blipFill>
        <p:spPr>
          <a:xfrm>
            <a:off x="3813750" y="2261744"/>
            <a:ext cx="326832" cy="10615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 name="Shape 64"/>
        <p:cNvGrpSpPr/>
        <p:nvPr/>
      </p:nvGrpSpPr>
      <p:grpSpPr>
        <a:xfrm>
          <a:off x="0" y="0"/>
          <a:ext cx="0" cy="0"/>
          <a:chOff x="0" y="0"/>
          <a:chExt cx="0" cy="0"/>
        </a:xfrm>
      </p:grpSpPr>
      <p:sp>
        <p:nvSpPr>
          <p:cNvPr id="65" name="Google Shape;65;p14"/>
          <p:cNvSpPr txBox="1"/>
          <p:nvPr/>
        </p:nvSpPr>
        <p:spPr>
          <a:xfrm>
            <a:off x="2084925" y="1481675"/>
            <a:ext cx="60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6" name="Google Shape;66;p14"/>
          <p:cNvSpPr txBox="1"/>
          <p:nvPr/>
        </p:nvSpPr>
        <p:spPr>
          <a:xfrm>
            <a:off x="1799175" y="952500"/>
            <a:ext cx="60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7" name="Google Shape;67;p14"/>
          <p:cNvSpPr txBox="1"/>
          <p:nvPr/>
        </p:nvSpPr>
        <p:spPr>
          <a:xfrm>
            <a:off x="2402425" y="1206500"/>
            <a:ext cx="60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68" name="Google Shape;68;p14"/>
          <p:cNvSpPr txBox="1"/>
          <p:nvPr/>
        </p:nvSpPr>
        <p:spPr>
          <a:xfrm>
            <a:off x="1524000" y="817050"/>
            <a:ext cx="6096000" cy="3509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Font typeface="Playfair Display"/>
              <a:buChar char="●"/>
            </a:pPr>
            <a:r>
              <a:rPr lang="en" sz="2400">
                <a:solidFill>
                  <a:schemeClr val="lt1"/>
                </a:solidFill>
                <a:latin typeface="Playfair Display"/>
                <a:ea typeface="Playfair Display"/>
                <a:cs typeface="Playfair Display"/>
                <a:sym typeface="Playfair Display"/>
              </a:rPr>
              <a:t>Problem</a:t>
            </a:r>
            <a:endParaRPr sz="2400">
              <a:solidFill>
                <a:schemeClr val="lt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2400">
              <a:solidFill>
                <a:schemeClr val="lt1"/>
              </a:solidFill>
              <a:latin typeface="Playfair Display"/>
              <a:ea typeface="Playfair Display"/>
              <a:cs typeface="Playfair Display"/>
              <a:sym typeface="Playfair Display"/>
            </a:endParaRPr>
          </a:p>
          <a:p>
            <a:pPr indent="-381000" lvl="0" marL="457200" rtl="0" algn="l">
              <a:spcBef>
                <a:spcPts val="0"/>
              </a:spcBef>
              <a:spcAft>
                <a:spcPts val="0"/>
              </a:spcAft>
              <a:buClr>
                <a:schemeClr val="lt1"/>
              </a:buClr>
              <a:buSzPts val="2400"/>
              <a:buFont typeface="Playfair Display"/>
              <a:buChar char="●"/>
            </a:pPr>
            <a:r>
              <a:rPr lang="en" sz="2400">
                <a:solidFill>
                  <a:schemeClr val="lt1"/>
                </a:solidFill>
                <a:latin typeface="Playfair Display"/>
                <a:ea typeface="Playfair Display"/>
                <a:cs typeface="Playfair Display"/>
                <a:sym typeface="Playfair Display"/>
              </a:rPr>
              <a:t>Business Questions</a:t>
            </a:r>
            <a:endParaRPr sz="2400">
              <a:solidFill>
                <a:schemeClr val="lt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2400">
              <a:solidFill>
                <a:schemeClr val="lt1"/>
              </a:solidFill>
              <a:latin typeface="Playfair Display"/>
              <a:ea typeface="Playfair Display"/>
              <a:cs typeface="Playfair Display"/>
              <a:sym typeface="Playfair Display"/>
            </a:endParaRPr>
          </a:p>
          <a:p>
            <a:pPr indent="-381000" lvl="0" marL="457200" rtl="0" algn="l">
              <a:spcBef>
                <a:spcPts val="0"/>
              </a:spcBef>
              <a:spcAft>
                <a:spcPts val="0"/>
              </a:spcAft>
              <a:buClr>
                <a:schemeClr val="lt1"/>
              </a:buClr>
              <a:buSzPts val="2400"/>
              <a:buFont typeface="Playfair Display"/>
              <a:buChar char="●"/>
            </a:pPr>
            <a:r>
              <a:rPr lang="en" sz="2400">
                <a:solidFill>
                  <a:schemeClr val="lt1"/>
                </a:solidFill>
                <a:latin typeface="Playfair Display"/>
                <a:ea typeface="Playfair Display"/>
                <a:cs typeface="Playfair Display"/>
                <a:sym typeface="Playfair Display"/>
              </a:rPr>
              <a:t>Data Sourcing &amp; Manipulation</a:t>
            </a:r>
            <a:endParaRPr sz="2400">
              <a:solidFill>
                <a:schemeClr val="lt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2400">
              <a:solidFill>
                <a:schemeClr val="lt1"/>
              </a:solidFill>
              <a:latin typeface="Playfair Display"/>
              <a:ea typeface="Playfair Display"/>
              <a:cs typeface="Playfair Display"/>
              <a:sym typeface="Playfair Display"/>
            </a:endParaRPr>
          </a:p>
          <a:p>
            <a:pPr indent="-381000" lvl="0" marL="457200" rtl="0" algn="l">
              <a:spcBef>
                <a:spcPts val="0"/>
              </a:spcBef>
              <a:spcAft>
                <a:spcPts val="0"/>
              </a:spcAft>
              <a:buClr>
                <a:schemeClr val="lt1"/>
              </a:buClr>
              <a:buSzPts val="2400"/>
              <a:buFont typeface="Playfair Display"/>
              <a:buChar char="●"/>
            </a:pPr>
            <a:r>
              <a:rPr lang="en" sz="2400">
                <a:solidFill>
                  <a:schemeClr val="lt1"/>
                </a:solidFill>
                <a:latin typeface="Playfair Display"/>
                <a:ea typeface="Playfair Display"/>
                <a:cs typeface="Playfair Display"/>
                <a:sym typeface="Playfair Display"/>
              </a:rPr>
              <a:t>Modeling and Findings</a:t>
            </a:r>
            <a:endParaRPr sz="2400">
              <a:solidFill>
                <a:schemeClr val="lt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2400">
              <a:solidFill>
                <a:schemeClr val="lt1"/>
              </a:solidFill>
              <a:latin typeface="Playfair Display"/>
              <a:ea typeface="Playfair Display"/>
              <a:cs typeface="Playfair Display"/>
              <a:sym typeface="Playfair Display"/>
            </a:endParaRPr>
          </a:p>
          <a:p>
            <a:pPr indent="-381000" lvl="0" marL="457200" rtl="0" algn="l">
              <a:spcBef>
                <a:spcPts val="0"/>
              </a:spcBef>
              <a:spcAft>
                <a:spcPts val="0"/>
              </a:spcAft>
              <a:buClr>
                <a:schemeClr val="lt1"/>
              </a:buClr>
              <a:buSzPts val="2400"/>
              <a:buFont typeface="Playfair Display"/>
              <a:buChar char="●"/>
            </a:pPr>
            <a:r>
              <a:rPr lang="en" sz="2400">
                <a:solidFill>
                  <a:schemeClr val="lt1"/>
                </a:solidFill>
                <a:latin typeface="Playfair Display"/>
                <a:ea typeface="Playfair Display"/>
                <a:cs typeface="Playfair Display"/>
                <a:sym typeface="Playfair Display"/>
              </a:rPr>
              <a:t>Future</a:t>
            </a:r>
            <a:r>
              <a:rPr lang="en" sz="2400">
                <a:solidFill>
                  <a:schemeClr val="lt1"/>
                </a:solidFill>
                <a:latin typeface="Playfair Display"/>
                <a:ea typeface="Playfair Display"/>
                <a:cs typeface="Playfair Display"/>
                <a:sym typeface="Playfair Display"/>
              </a:rPr>
              <a:t> Directions</a:t>
            </a:r>
            <a:endParaRPr sz="2400">
              <a:solidFill>
                <a:schemeClr val="lt1"/>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9" name="Google Shape;24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0" name="Google Shape;25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1" name="Google Shape;25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32"/>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253" name="Google Shape;253;p32"/>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Tomato</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255" name="Google Shape;255;p32"/>
          <p:cNvSpPr txBox="1"/>
          <p:nvPr>
            <p:ph idx="1" type="body"/>
          </p:nvPr>
        </p:nvSpPr>
        <p:spPr>
          <a:xfrm>
            <a:off x="311700" y="1152475"/>
            <a:ext cx="3606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Lowest accuracy for:</a:t>
            </a:r>
            <a:endParaRPr>
              <a:solidFill>
                <a:schemeClr val="dk1"/>
              </a:solidFill>
              <a:latin typeface="Playfair Display"/>
              <a:ea typeface="Playfair Display"/>
              <a:cs typeface="Playfair Display"/>
              <a:sym typeface="Playfair Display"/>
            </a:endParaRPr>
          </a:p>
          <a:p>
            <a:pPr indent="-317500" lvl="1" marL="914400" rtl="0" algn="l">
              <a:spcBef>
                <a:spcPts val="0"/>
              </a:spcBef>
              <a:spcAft>
                <a:spcPts val="0"/>
              </a:spcAft>
              <a:buClr>
                <a:schemeClr val="dk1"/>
              </a:buClr>
              <a:buSzPts val="1400"/>
              <a:buFont typeface="Playfair Display"/>
              <a:buChar char="○"/>
            </a:pPr>
            <a:r>
              <a:rPr lang="en">
                <a:solidFill>
                  <a:srgbClr val="000000"/>
                </a:solidFill>
                <a:latin typeface="Playfair Display"/>
                <a:ea typeface="Playfair Display"/>
                <a:cs typeface="Playfair Display"/>
                <a:sym typeface="Playfair Display"/>
              </a:rPr>
              <a:t>2: Late blight (79%)   </a:t>
            </a:r>
            <a:endParaRPr>
              <a:solidFill>
                <a:srgbClr val="000000"/>
              </a:solidFill>
              <a:latin typeface="Playfair Display"/>
              <a:ea typeface="Playfair Display"/>
              <a:cs typeface="Playfair Display"/>
              <a:sym typeface="Playfair Display"/>
            </a:endParaRPr>
          </a:p>
          <a:p>
            <a:pPr indent="-317500" lvl="1" marL="914400" rtl="0" algn="l">
              <a:spcBef>
                <a:spcPts val="0"/>
              </a:spcBef>
              <a:spcAft>
                <a:spcPts val="0"/>
              </a:spcAft>
              <a:buClr>
                <a:schemeClr val="dk1"/>
              </a:buClr>
              <a:buSzPts val="1400"/>
              <a:buFont typeface="Playfair Display"/>
              <a:buChar char="○"/>
            </a:pPr>
            <a:r>
              <a:rPr lang="en">
                <a:solidFill>
                  <a:srgbClr val="000000"/>
                </a:solidFill>
                <a:latin typeface="Playfair Display"/>
                <a:ea typeface="Playfair Display"/>
                <a:cs typeface="Playfair Display"/>
                <a:sym typeface="Playfair Display"/>
              </a:rPr>
              <a:t>4: Septoria (83%) </a:t>
            </a:r>
            <a:endParaRPr>
              <a:solidFill>
                <a:srgbClr val="000000"/>
              </a:solidFill>
              <a:latin typeface="Playfair Display"/>
              <a:ea typeface="Playfair Display"/>
              <a:cs typeface="Playfair Display"/>
              <a:sym typeface="Playfair Display"/>
            </a:endParaRPr>
          </a:p>
          <a:p>
            <a:pPr indent="-317500" lvl="1" marL="914400" rtl="0" algn="l">
              <a:spcBef>
                <a:spcPts val="0"/>
              </a:spcBef>
              <a:spcAft>
                <a:spcPts val="0"/>
              </a:spcAft>
              <a:buClr>
                <a:schemeClr val="dk1"/>
              </a:buClr>
              <a:buSzPts val="1400"/>
              <a:buFont typeface="Playfair Display"/>
              <a:buChar char="○"/>
            </a:pPr>
            <a:r>
              <a:rPr lang="en">
                <a:solidFill>
                  <a:srgbClr val="000000"/>
                </a:solidFill>
                <a:latin typeface="Playfair Display"/>
                <a:ea typeface="Playfair Display"/>
                <a:cs typeface="Playfair Display"/>
                <a:sym typeface="Playfair Display"/>
              </a:rPr>
              <a:t>1: Early blight (85%). </a:t>
            </a:r>
            <a:endParaRPr>
              <a:solidFill>
                <a:schemeClr val="dk1"/>
              </a:solidFill>
              <a:latin typeface="Playfair Display"/>
              <a:ea typeface="Playfair Display"/>
              <a:cs typeface="Playfair Display"/>
              <a:sym typeface="Playfair Display"/>
            </a:endParaRPr>
          </a:p>
        </p:txBody>
      </p:sp>
      <p:pic>
        <p:nvPicPr>
          <p:cNvPr id="256" name="Google Shape;256;p32"/>
          <p:cNvPicPr preferRelativeResize="0"/>
          <p:nvPr/>
        </p:nvPicPr>
        <p:blipFill>
          <a:blip r:embed="rId4">
            <a:alphaModFix/>
          </a:blip>
          <a:stretch>
            <a:fillRect/>
          </a:stretch>
        </p:blipFill>
        <p:spPr>
          <a:xfrm>
            <a:off x="4140650" y="1124475"/>
            <a:ext cx="4528001" cy="3337560"/>
          </a:xfrm>
          <a:prstGeom prst="rect">
            <a:avLst/>
          </a:prstGeom>
          <a:noFill/>
          <a:ln>
            <a:noFill/>
          </a:ln>
        </p:spPr>
      </p:pic>
      <p:pic>
        <p:nvPicPr>
          <p:cNvPr id="257" name="Google Shape;257;p32"/>
          <p:cNvPicPr preferRelativeResize="0"/>
          <p:nvPr/>
        </p:nvPicPr>
        <p:blipFill>
          <a:blip r:embed="rId5">
            <a:alphaModFix/>
          </a:blip>
          <a:stretch>
            <a:fillRect/>
          </a:stretch>
        </p:blipFill>
        <p:spPr>
          <a:xfrm>
            <a:off x="5646498" y="4460517"/>
            <a:ext cx="1516138" cy="301983"/>
          </a:xfrm>
          <a:prstGeom prst="rect">
            <a:avLst/>
          </a:prstGeom>
          <a:noFill/>
          <a:ln>
            <a:noFill/>
          </a:ln>
        </p:spPr>
      </p:pic>
      <p:pic>
        <p:nvPicPr>
          <p:cNvPr id="258" name="Google Shape;258;p32"/>
          <p:cNvPicPr preferRelativeResize="0"/>
          <p:nvPr/>
        </p:nvPicPr>
        <p:blipFill>
          <a:blip r:embed="rId6">
            <a:alphaModFix/>
          </a:blip>
          <a:stretch>
            <a:fillRect/>
          </a:stretch>
        </p:blipFill>
        <p:spPr>
          <a:xfrm>
            <a:off x="3813750" y="2261744"/>
            <a:ext cx="326832" cy="10615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4" name="Google Shape;26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5" name="Google Shape;26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6" name="Google Shape;26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7" name="Google Shape;26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8" name="Google Shape;26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9" name="Google Shape;269;p33"/>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270" name="Google Shape;270;p33"/>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Tomato</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272" name="Google Shape;272;p33"/>
          <p:cNvSpPr txBox="1"/>
          <p:nvPr>
            <p:ph idx="1" type="body"/>
          </p:nvPr>
        </p:nvSpPr>
        <p:spPr>
          <a:xfrm>
            <a:off x="311700" y="1152475"/>
            <a:ext cx="3606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Playfair Display"/>
              <a:buChar char="●"/>
            </a:pPr>
            <a:r>
              <a:rPr lang="en">
                <a:solidFill>
                  <a:srgbClr val="000000"/>
                </a:solidFill>
                <a:latin typeface="Playfair Display"/>
                <a:ea typeface="Playfair Display"/>
                <a:cs typeface="Playfair Display"/>
                <a:sym typeface="Playfair Display"/>
              </a:rPr>
              <a:t>Lowest </a:t>
            </a:r>
            <a:r>
              <a:rPr lang="en">
                <a:solidFill>
                  <a:srgbClr val="FF0000"/>
                </a:solidFill>
                <a:latin typeface="Playfair Display"/>
                <a:ea typeface="Playfair Display"/>
                <a:cs typeface="Playfair Display"/>
                <a:sym typeface="Playfair Display"/>
              </a:rPr>
              <a:t>precision</a:t>
            </a:r>
            <a:r>
              <a:rPr lang="en">
                <a:solidFill>
                  <a:srgbClr val="000000"/>
                </a:solidFill>
                <a:latin typeface="Playfair Display"/>
                <a:ea typeface="Playfair Display"/>
                <a:cs typeface="Playfair Display"/>
                <a:sym typeface="Playfair Display"/>
              </a:rPr>
              <a:t>: </a:t>
            </a:r>
            <a:endParaRPr>
              <a:solidFill>
                <a:srgbClr val="000000"/>
              </a:solidFill>
              <a:latin typeface="Playfair Display"/>
              <a:ea typeface="Playfair Display"/>
              <a:cs typeface="Playfair Display"/>
              <a:sym typeface="Playfair Display"/>
            </a:endParaRPr>
          </a:p>
          <a:p>
            <a:pPr indent="-317500" lvl="1" marL="914400" rtl="0" algn="l">
              <a:spcBef>
                <a:spcPts val="0"/>
              </a:spcBef>
              <a:spcAft>
                <a:spcPts val="0"/>
              </a:spcAft>
              <a:buClr>
                <a:srgbClr val="000000"/>
              </a:buClr>
              <a:buSzPts val="1400"/>
              <a:buFont typeface="Playfair Display"/>
              <a:buChar char="○"/>
            </a:pPr>
            <a:r>
              <a:rPr lang="en">
                <a:solidFill>
                  <a:srgbClr val="000000"/>
                </a:solidFill>
                <a:latin typeface="Playfair Display"/>
                <a:ea typeface="Playfair Display"/>
                <a:cs typeface="Playfair Display"/>
                <a:sym typeface="Playfair Display"/>
              </a:rPr>
              <a:t>6: target spot (73%) </a:t>
            </a:r>
            <a:endParaRPr>
              <a:solidFill>
                <a:srgbClr val="000000"/>
              </a:solidFill>
              <a:latin typeface="Playfair Display"/>
              <a:ea typeface="Playfair Display"/>
              <a:cs typeface="Playfair Display"/>
              <a:sym typeface="Playfair Display"/>
            </a:endParaRPr>
          </a:p>
          <a:p>
            <a:pPr indent="-317500" lvl="1" marL="914400" rtl="0" algn="l">
              <a:spcBef>
                <a:spcPts val="0"/>
              </a:spcBef>
              <a:spcAft>
                <a:spcPts val="0"/>
              </a:spcAft>
              <a:buClr>
                <a:srgbClr val="000000"/>
              </a:buClr>
              <a:buSzPts val="1400"/>
              <a:buFont typeface="Playfair Display"/>
              <a:buChar char="○"/>
            </a:pPr>
            <a:r>
              <a:rPr lang="en">
                <a:solidFill>
                  <a:srgbClr val="000000"/>
                </a:solidFill>
                <a:latin typeface="Playfair Display"/>
                <a:ea typeface="Playfair Display"/>
                <a:cs typeface="Playfair Display"/>
                <a:sym typeface="Playfair Display"/>
              </a:rPr>
              <a:t>1: early blight (83%) </a:t>
            </a:r>
            <a:endParaRPr>
              <a:solidFill>
                <a:srgbClr val="000000"/>
              </a:solidFill>
              <a:latin typeface="Playfair Display"/>
              <a:ea typeface="Playfair Display"/>
              <a:cs typeface="Playfair Display"/>
              <a:sym typeface="Playfair Display"/>
            </a:endParaRPr>
          </a:p>
          <a:p>
            <a:pPr indent="-317500" lvl="1" marL="914400" rtl="0" algn="l">
              <a:spcBef>
                <a:spcPts val="0"/>
              </a:spcBef>
              <a:spcAft>
                <a:spcPts val="0"/>
              </a:spcAft>
              <a:buClr>
                <a:srgbClr val="000000"/>
              </a:buClr>
              <a:buSzPts val="1400"/>
              <a:buFont typeface="Playfair Display"/>
              <a:buChar char="○"/>
            </a:pPr>
            <a:r>
              <a:rPr lang="en">
                <a:solidFill>
                  <a:srgbClr val="000000"/>
                </a:solidFill>
                <a:latin typeface="Playfair Display"/>
                <a:ea typeface="Playfair Display"/>
                <a:cs typeface="Playfair Display"/>
                <a:sym typeface="Playfair Display"/>
              </a:rPr>
              <a:t>4: septoria (84%) </a:t>
            </a:r>
            <a:endParaRPr>
              <a:solidFill>
                <a:schemeClr val="dk1"/>
              </a:solidFill>
              <a:latin typeface="Playfair Display"/>
              <a:ea typeface="Playfair Display"/>
              <a:cs typeface="Playfair Display"/>
              <a:sym typeface="Playfair Display"/>
            </a:endParaRPr>
          </a:p>
        </p:txBody>
      </p:sp>
      <p:pic>
        <p:nvPicPr>
          <p:cNvPr id="273" name="Google Shape;273;p33"/>
          <p:cNvPicPr preferRelativeResize="0"/>
          <p:nvPr/>
        </p:nvPicPr>
        <p:blipFill>
          <a:blip r:embed="rId4">
            <a:alphaModFix/>
          </a:blip>
          <a:stretch>
            <a:fillRect/>
          </a:stretch>
        </p:blipFill>
        <p:spPr>
          <a:xfrm>
            <a:off x="4140575" y="1124475"/>
            <a:ext cx="4528001" cy="3336050"/>
          </a:xfrm>
          <a:prstGeom prst="rect">
            <a:avLst/>
          </a:prstGeom>
          <a:noFill/>
          <a:ln>
            <a:noFill/>
          </a:ln>
        </p:spPr>
      </p:pic>
      <p:pic>
        <p:nvPicPr>
          <p:cNvPr id="274" name="Google Shape;274;p33"/>
          <p:cNvPicPr preferRelativeResize="0"/>
          <p:nvPr/>
        </p:nvPicPr>
        <p:blipFill>
          <a:blip r:embed="rId5">
            <a:alphaModFix/>
          </a:blip>
          <a:stretch>
            <a:fillRect/>
          </a:stretch>
        </p:blipFill>
        <p:spPr>
          <a:xfrm>
            <a:off x="5646498" y="4460517"/>
            <a:ext cx="1516138" cy="301983"/>
          </a:xfrm>
          <a:prstGeom prst="rect">
            <a:avLst/>
          </a:prstGeom>
          <a:noFill/>
          <a:ln>
            <a:noFill/>
          </a:ln>
        </p:spPr>
      </p:pic>
      <p:pic>
        <p:nvPicPr>
          <p:cNvPr id="275" name="Google Shape;275;p33"/>
          <p:cNvPicPr preferRelativeResize="0"/>
          <p:nvPr/>
        </p:nvPicPr>
        <p:blipFill>
          <a:blip r:embed="rId6">
            <a:alphaModFix/>
          </a:blip>
          <a:stretch>
            <a:fillRect/>
          </a:stretch>
        </p:blipFill>
        <p:spPr>
          <a:xfrm>
            <a:off x="3813750" y="2261744"/>
            <a:ext cx="326832" cy="1061515"/>
          </a:xfrm>
          <a:prstGeom prst="rect">
            <a:avLst/>
          </a:prstGeom>
          <a:noFill/>
          <a:ln>
            <a:noFill/>
          </a:ln>
        </p:spPr>
      </p:pic>
      <p:pic>
        <p:nvPicPr>
          <p:cNvPr id="276" name="Google Shape;276;p33"/>
          <p:cNvPicPr preferRelativeResize="0"/>
          <p:nvPr/>
        </p:nvPicPr>
        <p:blipFill>
          <a:blip r:embed="rId7">
            <a:alphaModFix/>
          </a:blip>
          <a:stretch>
            <a:fillRect/>
          </a:stretch>
        </p:blipFill>
        <p:spPr>
          <a:xfrm>
            <a:off x="1329025" y="2571750"/>
            <a:ext cx="1571625" cy="2000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2" name="Google Shape;28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83" name="Google Shape;28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4" name="Google Shape;28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85" name="Google Shape;28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6" name="Google Shape;28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87" name="Google Shape;28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8" name="Google Shape;28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9" name="Google Shape;289;p34"/>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290" name="Google Shape;290;p34"/>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Modeling and Findings: Tomato</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292" name="Google Shape;292;p34"/>
          <p:cNvSpPr txBox="1"/>
          <p:nvPr>
            <p:ph idx="1" type="body"/>
          </p:nvPr>
        </p:nvSpPr>
        <p:spPr>
          <a:xfrm>
            <a:off x="311700" y="1152475"/>
            <a:ext cx="3606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Playfair Display"/>
              <a:buChar char="●"/>
            </a:pPr>
            <a:r>
              <a:rPr lang="en">
                <a:solidFill>
                  <a:srgbClr val="000000"/>
                </a:solidFill>
                <a:latin typeface="Playfair Display"/>
                <a:ea typeface="Playfair Display"/>
                <a:cs typeface="Playfair Display"/>
                <a:sym typeface="Playfair Display"/>
              </a:rPr>
              <a:t>Lowest </a:t>
            </a:r>
            <a:r>
              <a:rPr lang="en">
                <a:solidFill>
                  <a:srgbClr val="6FA8DC"/>
                </a:solidFill>
                <a:latin typeface="Playfair Display"/>
                <a:ea typeface="Playfair Display"/>
                <a:cs typeface="Playfair Display"/>
                <a:sym typeface="Playfair Display"/>
              </a:rPr>
              <a:t>recall</a:t>
            </a:r>
            <a:r>
              <a:rPr lang="en">
                <a:solidFill>
                  <a:srgbClr val="000000"/>
                </a:solidFill>
                <a:latin typeface="Playfair Display"/>
                <a:ea typeface="Playfair Display"/>
                <a:cs typeface="Playfair Display"/>
                <a:sym typeface="Playfair Display"/>
              </a:rPr>
              <a:t>: </a:t>
            </a:r>
            <a:endParaRPr>
              <a:solidFill>
                <a:srgbClr val="000000"/>
              </a:solidFill>
              <a:latin typeface="Playfair Display"/>
              <a:ea typeface="Playfair Display"/>
              <a:cs typeface="Playfair Display"/>
              <a:sym typeface="Playfair Display"/>
            </a:endParaRPr>
          </a:p>
          <a:p>
            <a:pPr indent="-317500" lvl="1" marL="914400" rtl="0" algn="l">
              <a:spcBef>
                <a:spcPts val="0"/>
              </a:spcBef>
              <a:spcAft>
                <a:spcPts val="0"/>
              </a:spcAft>
              <a:buClr>
                <a:srgbClr val="000000"/>
              </a:buClr>
              <a:buSzPts val="1400"/>
              <a:buFont typeface="Playfair Display"/>
              <a:buChar char="○"/>
            </a:pPr>
            <a:r>
              <a:rPr lang="en">
                <a:solidFill>
                  <a:srgbClr val="000000"/>
                </a:solidFill>
                <a:latin typeface="Playfair Display"/>
                <a:ea typeface="Playfair Display"/>
                <a:cs typeface="Playfair Display"/>
                <a:sym typeface="Playfair Display"/>
              </a:rPr>
              <a:t>2: late blight (79%) </a:t>
            </a:r>
            <a:endParaRPr>
              <a:solidFill>
                <a:srgbClr val="000000"/>
              </a:solidFill>
              <a:latin typeface="Playfair Display"/>
              <a:ea typeface="Playfair Display"/>
              <a:cs typeface="Playfair Display"/>
              <a:sym typeface="Playfair Display"/>
            </a:endParaRPr>
          </a:p>
          <a:p>
            <a:pPr indent="-317500" lvl="1" marL="914400" rtl="0" algn="l">
              <a:spcBef>
                <a:spcPts val="0"/>
              </a:spcBef>
              <a:spcAft>
                <a:spcPts val="0"/>
              </a:spcAft>
              <a:buClr>
                <a:srgbClr val="000000"/>
              </a:buClr>
              <a:buSzPts val="1400"/>
              <a:buFont typeface="Playfair Display"/>
              <a:buChar char="○"/>
            </a:pPr>
            <a:r>
              <a:rPr lang="en">
                <a:solidFill>
                  <a:srgbClr val="000000"/>
                </a:solidFill>
                <a:latin typeface="Playfair Display"/>
                <a:ea typeface="Playfair Display"/>
                <a:cs typeface="Playfair Display"/>
                <a:sym typeface="Playfair Display"/>
              </a:rPr>
              <a:t>4: septoria (83%) </a:t>
            </a:r>
            <a:endParaRPr>
              <a:solidFill>
                <a:srgbClr val="000000"/>
              </a:solidFill>
              <a:latin typeface="Playfair Display"/>
              <a:ea typeface="Playfair Display"/>
              <a:cs typeface="Playfair Display"/>
              <a:sym typeface="Playfair Display"/>
            </a:endParaRPr>
          </a:p>
          <a:p>
            <a:pPr indent="-317500" lvl="1" marL="914400" rtl="0" algn="l">
              <a:spcBef>
                <a:spcPts val="0"/>
              </a:spcBef>
              <a:spcAft>
                <a:spcPts val="0"/>
              </a:spcAft>
              <a:buClr>
                <a:srgbClr val="000000"/>
              </a:buClr>
              <a:buSzPts val="1400"/>
              <a:buFont typeface="Playfair Display"/>
              <a:buChar char="○"/>
            </a:pPr>
            <a:r>
              <a:rPr lang="en">
                <a:solidFill>
                  <a:srgbClr val="000000"/>
                </a:solidFill>
                <a:latin typeface="Playfair Display"/>
                <a:ea typeface="Playfair Display"/>
                <a:cs typeface="Playfair Display"/>
                <a:sym typeface="Playfair Display"/>
              </a:rPr>
              <a:t>1: early blight (85%) </a:t>
            </a:r>
            <a:endParaRPr>
              <a:solidFill>
                <a:schemeClr val="dk1"/>
              </a:solidFill>
              <a:latin typeface="Playfair Display"/>
              <a:ea typeface="Playfair Display"/>
              <a:cs typeface="Playfair Display"/>
              <a:sym typeface="Playfair Display"/>
            </a:endParaRPr>
          </a:p>
        </p:txBody>
      </p:sp>
      <p:pic>
        <p:nvPicPr>
          <p:cNvPr id="293" name="Google Shape;293;p34"/>
          <p:cNvPicPr preferRelativeResize="0"/>
          <p:nvPr/>
        </p:nvPicPr>
        <p:blipFill>
          <a:blip r:embed="rId4">
            <a:alphaModFix/>
          </a:blip>
          <a:stretch>
            <a:fillRect/>
          </a:stretch>
        </p:blipFill>
        <p:spPr>
          <a:xfrm>
            <a:off x="4140562" y="1128000"/>
            <a:ext cx="4528000" cy="3337560"/>
          </a:xfrm>
          <a:prstGeom prst="rect">
            <a:avLst/>
          </a:prstGeom>
          <a:noFill/>
          <a:ln>
            <a:noFill/>
          </a:ln>
        </p:spPr>
      </p:pic>
      <p:pic>
        <p:nvPicPr>
          <p:cNvPr id="294" name="Google Shape;294;p34"/>
          <p:cNvPicPr preferRelativeResize="0"/>
          <p:nvPr/>
        </p:nvPicPr>
        <p:blipFill>
          <a:blip r:embed="rId5">
            <a:alphaModFix/>
          </a:blip>
          <a:stretch>
            <a:fillRect/>
          </a:stretch>
        </p:blipFill>
        <p:spPr>
          <a:xfrm>
            <a:off x="5646498" y="4460517"/>
            <a:ext cx="1516138" cy="301983"/>
          </a:xfrm>
          <a:prstGeom prst="rect">
            <a:avLst/>
          </a:prstGeom>
          <a:noFill/>
          <a:ln>
            <a:noFill/>
          </a:ln>
        </p:spPr>
      </p:pic>
      <p:pic>
        <p:nvPicPr>
          <p:cNvPr id="295" name="Google Shape;295;p34"/>
          <p:cNvPicPr preferRelativeResize="0"/>
          <p:nvPr/>
        </p:nvPicPr>
        <p:blipFill>
          <a:blip r:embed="rId6">
            <a:alphaModFix/>
          </a:blip>
          <a:stretch>
            <a:fillRect/>
          </a:stretch>
        </p:blipFill>
        <p:spPr>
          <a:xfrm>
            <a:off x="3813750" y="2261744"/>
            <a:ext cx="326832" cy="1061515"/>
          </a:xfrm>
          <a:prstGeom prst="rect">
            <a:avLst/>
          </a:prstGeom>
          <a:noFill/>
          <a:ln>
            <a:noFill/>
          </a:ln>
        </p:spPr>
      </p:pic>
      <p:pic>
        <p:nvPicPr>
          <p:cNvPr id="296" name="Google Shape;296;p34"/>
          <p:cNvPicPr preferRelativeResize="0"/>
          <p:nvPr/>
        </p:nvPicPr>
        <p:blipFill>
          <a:blip r:embed="rId7">
            <a:alphaModFix/>
          </a:blip>
          <a:stretch>
            <a:fillRect/>
          </a:stretch>
        </p:blipFill>
        <p:spPr>
          <a:xfrm>
            <a:off x="1329025" y="2571750"/>
            <a:ext cx="1571625" cy="2000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5"/>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302" name="Google Shape;302;p35"/>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Ideas for the Future</a:t>
            </a:r>
            <a:endParaRPr>
              <a:latin typeface="Playfair Display"/>
              <a:ea typeface="Playfair Display"/>
              <a:cs typeface="Playfair Display"/>
              <a:sym typeface="Playfair Display"/>
            </a:endParaRPr>
          </a:p>
        </p:txBody>
      </p:sp>
      <p:sp>
        <p:nvSpPr>
          <p:cNvPr id="304" name="Google Shape;30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Improve accuracy of both models.</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Extend to classify all classes (12 healthy + 26 diseased).</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Build new model for classification of diseases of new species.</a:t>
            </a:r>
            <a:endParaRPr>
              <a:solidFill>
                <a:schemeClr val="dk1"/>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6"/>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310" name="Google Shape;310;p36"/>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Thank you!                                     Contact</a:t>
            </a:r>
            <a:endParaRPr/>
          </a:p>
        </p:txBody>
      </p:sp>
      <p:sp>
        <p:nvSpPr>
          <p:cNvPr id="312" name="Google Shape;312;p3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Playfair Display"/>
                <a:ea typeface="Playfair Display"/>
                <a:cs typeface="Playfair Display"/>
                <a:sym typeface="Playfair Display"/>
              </a:rPr>
              <a:t>Special thanks to the Data Science instructors and my fellow classmates!</a:t>
            </a:r>
            <a:endParaRPr>
              <a:solidFill>
                <a:schemeClr val="dk1"/>
              </a:solidFill>
              <a:latin typeface="Playfair Display"/>
              <a:ea typeface="Playfair Display"/>
              <a:cs typeface="Playfair Display"/>
              <a:sym typeface="Playfair Display"/>
            </a:endParaRPr>
          </a:p>
        </p:txBody>
      </p:sp>
      <p:sp>
        <p:nvSpPr>
          <p:cNvPr id="313" name="Google Shape;313;p36"/>
          <p:cNvSpPr txBox="1"/>
          <p:nvPr>
            <p:ph idx="1" type="body"/>
          </p:nvPr>
        </p:nvSpPr>
        <p:spPr>
          <a:xfrm>
            <a:off x="4511700" y="1152475"/>
            <a:ext cx="463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rgbClr val="4A86E8"/>
                </a:solidFill>
                <a:hlinkClick r:id="rId4">
                  <a:extLst>
                    <a:ext uri="{A12FA001-AC4F-418D-AE19-62706E023703}">
                      <ahyp:hlinkClr val="tx"/>
                    </a:ext>
                  </a:extLst>
                </a:hlinkClick>
              </a:rPr>
              <a:t>caseynosiglia@gmail.com</a:t>
            </a:r>
            <a:endParaRPr>
              <a:solidFill>
                <a:srgbClr val="4A86E8"/>
              </a:solidFill>
            </a:endParaRPr>
          </a:p>
          <a:p>
            <a:pPr indent="0" lvl="0" marL="0" rtl="0" algn="l">
              <a:spcBef>
                <a:spcPts val="1200"/>
              </a:spcBef>
              <a:spcAft>
                <a:spcPts val="0"/>
              </a:spcAft>
              <a:buNone/>
            </a:pPr>
            <a:r>
              <a:rPr lang="en" u="sng">
                <a:solidFill>
                  <a:srgbClr val="4A86E8"/>
                </a:solidFill>
                <a:hlinkClick r:id="rId5">
                  <a:extLst>
                    <a:ext uri="{A12FA001-AC4F-418D-AE19-62706E023703}">
                      <ahyp:hlinkClr val="tx"/>
                    </a:ext>
                  </a:extLst>
                </a:hlinkClick>
              </a:rPr>
              <a:t>https://www.linkedin.com/in/casey-nosiglia</a:t>
            </a:r>
            <a:endParaRPr>
              <a:solidFill>
                <a:srgbClr val="4A86E8"/>
              </a:solidFill>
            </a:endParaRPr>
          </a:p>
          <a:p>
            <a:pPr indent="0" lvl="0" marL="0" rtl="0" algn="l">
              <a:spcBef>
                <a:spcPts val="1200"/>
              </a:spcBef>
              <a:spcAft>
                <a:spcPts val="0"/>
              </a:spcAft>
              <a:buNone/>
            </a:pPr>
            <a:r>
              <a:t/>
            </a:r>
            <a:endParaRPr>
              <a:solidFill>
                <a:srgbClr val="4A86E8"/>
              </a:solidFill>
            </a:endParaRPr>
          </a:p>
          <a:p>
            <a:pPr indent="0" lvl="0" marL="0" rtl="0" algn="l">
              <a:spcBef>
                <a:spcPts val="1200"/>
              </a:spcBef>
              <a:spcAft>
                <a:spcPts val="0"/>
              </a:spcAft>
              <a:buNone/>
            </a:pPr>
            <a:r>
              <a:t/>
            </a:r>
            <a:endParaRPr>
              <a:solidFill>
                <a:srgbClr val="4A86E8"/>
              </a:solidFill>
            </a:endParaRPr>
          </a:p>
          <a:p>
            <a:pPr indent="0" lvl="0" marL="0" rtl="0" algn="l">
              <a:spcBef>
                <a:spcPts val="1200"/>
              </a:spcBef>
              <a:spcAft>
                <a:spcPts val="1200"/>
              </a:spcAft>
              <a:buNone/>
            </a:pPr>
            <a:r>
              <a:t/>
            </a:r>
            <a:endParaRPr/>
          </a:p>
        </p:txBody>
      </p:sp>
      <p:pic>
        <p:nvPicPr>
          <p:cNvPr id="314" name="Google Shape;314;p36"/>
          <p:cNvPicPr preferRelativeResize="0"/>
          <p:nvPr/>
        </p:nvPicPr>
        <p:blipFill>
          <a:blip r:embed="rId6">
            <a:alphaModFix/>
          </a:blip>
          <a:stretch>
            <a:fillRect/>
          </a:stretch>
        </p:blipFill>
        <p:spPr>
          <a:xfrm>
            <a:off x="5514508" y="2361276"/>
            <a:ext cx="2195924" cy="22076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74" name="Google Shape;74;p15"/>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Loss in crop yield due to pest and pathogen (P &amp; P) contamination commonly ranges from 17% - 30% for common crops (e.g., wheat, rice, maize, potato, soybean).</a:t>
            </a:r>
            <a:endParaRPr>
              <a:solidFill>
                <a:schemeClr val="dk1"/>
              </a:solidFill>
              <a:latin typeface="Playfair Display"/>
              <a:ea typeface="Playfair Display"/>
              <a:cs typeface="Playfair Display"/>
              <a:sym typeface="Playfair Display"/>
            </a:endParaRPr>
          </a:p>
        </p:txBody>
      </p:sp>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The Problem: Crop Contamination for Smallholders</a:t>
            </a:r>
            <a:endParaRPr>
              <a:latin typeface="Playfair Display"/>
              <a:ea typeface="Playfair Display"/>
              <a:cs typeface="Playfair Display"/>
              <a:sym typeface="Playfair Display"/>
            </a:endParaRPr>
          </a:p>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82" name="Google Shape;82;p16"/>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The Problem: Crop Contamination for Smallholders</a:t>
            </a:r>
            <a:endParaRPr>
              <a:latin typeface="Playfair Display"/>
              <a:ea typeface="Playfair Display"/>
              <a:cs typeface="Playfair Display"/>
              <a:sym typeface="Playfair Display"/>
            </a:endParaRPr>
          </a:p>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Loss in crop yield due to pest and pathogen (P &amp; P) contamination commonly ranges from 17% - 30% for common crops (e.g., wheat, rice, maize, potato, soybean).</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Smallholder farms produce 32% of the world’s food; many in developing nations. </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1200"/>
              </a:spcAft>
              <a:buNone/>
            </a:pPr>
            <a:r>
              <a:t/>
            </a:r>
            <a:endParaRPr>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90" name="Google Shape;90;p17"/>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The Problem: Crop Contamination for Smallholders</a:t>
            </a:r>
            <a:endParaRPr>
              <a:latin typeface="Playfair Display"/>
              <a:ea typeface="Playfair Display"/>
              <a:cs typeface="Playfair Display"/>
              <a:sym typeface="Playfair Display"/>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Loss in crop yield due to pest and pathogen (P &amp; P) contamination commonly ranges from 17% - 30% for common crops (e.g., wheat, rice, maize, potato, soybean).</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Smallholder farms produce 32% of the world’s food; many in developing nations.</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sz="1200">
              <a:solidFill>
                <a:schemeClr val="dk1"/>
              </a:solidFill>
              <a:latin typeface="Playfair Display"/>
              <a:ea typeface="Playfair Display"/>
              <a:cs typeface="Playfair Display"/>
              <a:sym typeface="Playfair Display"/>
            </a:endParaRPr>
          </a:p>
          <a:p>
            <a:pPr indent="-342900" lvl="0" marL="457200" rtl="0" algn="l">
              <a:spcBef>
                <a:spcPts val="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84% of the world’s population have smartphones, with projections to increase -&gt; opportunity for expanding crop disease monitoring.</a:t>
            </a:r>
            <a:endParaRPr>
              <a:solidFill>
                <a:schemeClr val="dk1"/>
              </a:solidFill>
              <a:latin typeface="Playfair Display"/>
              <a:ea typeface="Playfair Display"/>
              <a:cs typeface="Playfair Display"/>
              <a:sym typeface="Playfair Display"/>
            </a:endParaRPr>
          </a:p>
        </p:txBody>
      </p:sp>
      <p:sp>
        <p:nvSpPr>
          <p:cNvPr id="93" name="Google Shape;93;p17"/>
          <p:cNvSpPr txBox="1"/>
          <p:nvPr/>
        </p:nvSpPr>
        <p:spPr>
          <a:xfrm>
            <a:off x="647700" y="4081500"/>
            <a:ext cx="7848600" cy="68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latin typeface="Playfair Display"/>
                <a:ea typeface="Playfair Display"/>
                <a:cs typeface="Playfair Display"/>
                <a:sym typeface="Playfair Display"/>
              </a:rPr>
              <a:t>  _____________________________________________________________________________________________________</a:t>
            </a:r>
            <a:endParaRPr sz="1000" u="sng">
              <a:latin typeface="Playfair Display"/>
              <a:ea typeface="Playfair Display"/>
              <a:cs typeface="Playfair Display"/>
              <a:sym typeface="Playfair Display"/>
            </a:endParaRPr>
          </a:p>
          <a:p>
            <a:pPr indent="0" lvl="0" marL="0" rtl="0" algn="l">
              <a:spcBef>
                <a:spcPts val="0"/>
              </a:spcBef>
              <a:spcAft>
                <a:spcPts val="0"/>
              </a:spcAft>
              <a:buNone/>
            </a:pPr>
            <a:r>
              <a:t/>
            </a:r>
            <a:endParaRPr sz="100">
              <a:latin typeface="Playfair Display"/>
              <a:ea typeface="Playfair Display"/>
              <a:cs typeface="Playfair Display"/>
              <a:sym typeface="Playfair Display"/>
            </a:endParaRPr>
          </a:p>
          <a:p>
            <a:pPr indent="0" lvl="0" marL="0" rtl="0" algn="l">
              <a:spcBef>
                <a:spcPts val="0"/>
              </a:spcBef>
              <a:spcAft>
                <a:spcPts val="0"/>
              </a:spcAft>
              <a:buNone/>
            </a:pPr>
            <a:r>
              <a:rPr lang="en" sz="1000">
                <a:latin typeface="Playfair Display"/>
                <a:ea typeface="Playfair Display"/>
                <a:cs typeface="Playfair Display"/>
                <a:sym typeface="Playfair Display"/>
              </a:rPr>
              <a:t>Sources: </a:t>
            </a:r>
            <a:r>
              <a:rPr lang="en" sz="1000" u="sng">
                <a:solidFill>
                  <a:srgbClr val="4A86E8"/>
                </a:solidFill>
                <a:latin typeface="Playfair Display"/>
                <a:ea typeface="Playfair Display"/>
                <a:cs typeface="Playfair Display"/>
                <a:sym typeface="Playfair Display"/>
                <a:hlinkClick r:id="rId4">
                  <a:extLst>
                    <a:ext uri="{A12FA001-AC4F-418D-AE19-62706E023703}">
                      <ahyp:hlinkClr val="tx"/>
                    </a:ext>
                  </a:extLst>
                </a:hlinkClick>
              </a:rPr>
              <a:t>https://www.fao.org/news/story/en/item/1395127/icode/</a:t>
            </a:r>
            <a:r>
              <a:rPr lang="en" sz="1000">
                <a:solidFill>
                  <a:schemeClr val="dk1"/>
                </a:solidFill>
                <a:latin typeface="Playfair Display"/>
                <a:ea typeface="Playfair Display"/>
                <a:cs typeface="Playfair Display"/>
                <a:sym typeface="Playfair Display"/>
              </a:rPr>
              <a:t>, </a:t>
            </a:r>
            <a:r>
              <a:rPr lang="en" sz="1000" u="sng">
                <a:solidFill>
                  <a:srgbClr val="4A86E8"/>
                </a:solidFill>
                <a:latin typeface="Playfair Display"/>
                <a:ea typeface="Playfair Display"/>
                <a:cs typeface="Playfair Display"/>
                <a:sym typeface="Playfair Display"/>
                <a:hlinkClick r:id="rId5">
                  <a:extLst>
                    <a:ext uri="{A12FA001-AC4F-418D-AE19-62706E023703}">
                      <ahyp:hlinkClr val="tx"/>
                    </a:ext>
                  </a:extLst>
                </a:hlinkClick>
              </a:rPr>
              <a:t>https://www.nature.com/articles/s41559-018-0793-y</a:t>
            </a:r>
            <a:r>
              <a:rPr lang="en" sz="1000">
                <a:solidFill>
                  <a:schemeClr val="dk1"/>
                </a:solidFill>
                <a:latin typeface="Playfair Display"/>
                <a:ea typeface="Playfair Display"/>
                <a:cs typeface="Playfair Display"/>
                <a:sym typeface="Playfair Display"/>
              </a:rPr>
              <a:t>,</a:t>
            </a:r>
            <a:endParaRPr sz="1000">
              <a:solidFill>
                <a:schemeClr val="dk1"/>
              </a:solidFill>
              <a:latin typeface="Playfair Display"/>
              <a:ea typeface="Playfair Display"/>
              <a:cs typeface="Playfair Display"/>
              <a:sym typeface="Playfair Display"/>
            </a:endParaRPr>
          </a:p>
          <a:p>
            <a:pPr indent="0" lvl="0" marL="0" rtl="0" algn="l">
              <a:spcBef>
                <a:spcPts val="0"/>
              </a:spcBef>
              <a:spcAft>
                <a:spcPts val="0"/>
              </a:spcAft>
              <a:buNone/>
            </a:pPr>
            <a:r>
              <a:rPr lang="en" sz="1000">
                <a:solidFill>
                  <a:srgbClr val="4A86E8"/>
                </a:solidFill>
                <a:latin typeface="Playfair Display"/>
                <a:ea typeface="Playfair Display"/>
                <a:cs typeface="Playfair Display"/>
                <a:sym typeface="Playfair Display"/>
              </a:rPr>
              <a:t>	  </a:t>
            </a:r>
            <a:r>
              <a:rPr lang="en" sz="1000" u="sng">
                <a:solidFill>
                  <a:srgbClr val="4A86E8"/>
                </a:solidFill>
                <a:latin typeface="Playfair Display"/>
                <a:ea typeface="Playfair Display"/>
                <a:cs typeface="Playfair Display"/>
                <a:sym typeface="Playfair Display"/>
                <a:hlinkClick r:id="rId6">
                  <a:extLst>
                    <a:ext uri="{A12FA001-AC4F-418D-AE19-62706E023703}">
                      <ahyp:hlinkClr val="tx"/>
                    </a:ext>
                  </a:extLst>
                </a:hlinkClick>
              </a:rPr>
              <a:t>https://www.bankmycell.com/blog/how-many-phones-are-in-the-world</a:t>
            </a:r>
            <a:endParaRPr sz="1000">
              <a:solidFill>
                <a:srgbClr val="4A86E8"/>
              </a:solidFill>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99" name="Google Shape;99;p18"/>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Business Questions</a:t>
            </a:r>
            <a:endParaRPr>
              <a:latin typeface="Playfair Display"/>
              <a:ea typeface="Playfair Display"/>
              <a:cs typeface="Playfair Display"/>
              <a:sym typeface="Playfair Display"/>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layfair Display"/>
              <a:buAutoNum type="arabicPeriod"/>
            </a:pPr>
            <a:r>
              <a:rPr lang="en">
                <a:solidFill>
                  <a:schemeClr val="dk1"/>
                </a:solidFill>
                <a:latin typeface="Playfair Display"/>
                <a:ea typeface="Playfair Display"/>
                <a:cs typeface="Playfair Display"/>
                <a:sym typeface="Playfair Display"/>
              </a:rPr>
              <a:t>Can a computer correctly identify healthy/diseased (amongst all species)?</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0" lvl="0" marL="457200" rtl="0" algn="l">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342900" lvl="0" marL="457200" rtl="0" algn="l">
              <a:spcBef>
                <a:spcPts val="1200"/>
              </a:spcBef>
              <a:spcAft>
                <a:spcPts val="0"/>
              </a:spcAft>
              <a:buClr>
                <a:schemeClr val="dk1"/>
              </a:buClr>
              <a:buSzPts val="1800"/>
              <a:buFont typeface="Playfair Display"/>
              <a:buAutoNum type="arabicPeriod"/>
            </a:pPr>
            <a:r>
              <a:rPr lang="en">
                <a:solidFill>
                  <a:schemeClr val="dk1"/>
                </a:solidFill>
                <a:latin typeface="Playfair Display"/>
                <a:ea typeface="Playfair Display"/>
                <a:cs typeface="Playfair Display"/>
                <a:sym typeface="Playfair Display"/>
              </a:rPr>
              <a:t>Can a computer correctly identify the disease type within a given species (e.g., tomato)? </a:t>
            </a:r>
            <a:endParaRPr>
              <a:solidFill>
                <a:schemeClr val="dk1"/>
              </a:solidFill>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07" name="Google Shape;107;p19"/>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Data Sourcing</a:t>
            </a:r>
            <a:endParaRPr/>
          </a:p>
        </p:txBody>
      </p:sp>
      <p:sp>
        <p:nvSpPr>
          <p:cNvPr id="109" name="Google Shape;109;p19"/>
          <p:cNvSpPr txBox="1"/>
          <p:nvPr>
            <p:ph idx="1" type="body"/>
          </p:nvPr>
        </p:nvSpPr>
        <p:spPr>
          <a:xfrm>
            <a:off x="311700" y="1152475"/>
            <a:ext cx="485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Playfair Display"/>
              <a:buChar char="●"/>
            </a:pPr>
            <a:r>
              <a:rPr lang="en">
                <a:solidFill>
                  <a:schemeClr val="dk1"/>
                </a:solidFill>
                <a:latin typeface="Playfair Display"/>
                <a:ea typeface="Playfair Display"/>
                <a:cs typeface="Playfair Display"/>
                <a:sym typeface="Playfair Display"/>
              </a:rPr>
              <a:t>Plant Disease Dataset: </a:t>
            </a:r>
            <a:r>
              <a:rPr lang="en" u="sng">
                <a:solidFill>
                  <a:srgbClr val="4A86E8"/>
                </a:solidFill>
                <a:latin typeface="Playfair Display"/>
                <a:ea typeface="Playfair Display"/>
                <a:cs typeface="Playfair Display"/>
                <a:sym typeface="Playfair Display"/>
                <a:hlinkClick r:id="rId4">
                  <a:extLst>
                    <a:ext uri="{A12FA001-AC4F-418D-AE19-62706E023703}">
                      <ahyp:hlinkClr val="tx"/>
                    </a:ext>
                  </a:extLst>
                </a:hlinkClick>
              </a:rPr>
              <a:t>https://www.kaggle.com/datasets/saroz014/plant-disease</a:t>
            </a:r>
            <a:endParaRPr>
              <a:solidFill>
                <a:srgbClr val="4A86E8"/>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rgbClr val="4A86E8"/>
              </a:solidFill>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54.3k images with 14 plant species and 26 diseases represented.</a:t>
            </a:r>
            <a:endParaRPr>
              <a:solidFill>
                <a:schemeClr val="dk1"/>
              </a:solidFill>
              <a:latin typeface="Playfair Display"/>
              <a:ea typeface="Playfair Display"/>
              <a:cs typeface="Playfair Display"/>
              <a:sym typeface="Playfair Display"/>
            </a:endParaRPr>
          </a:p>
        </p:txBody>
      </p:sp>
      <p:pic>
        <p:nvPicPr>
          <p:cNvPr id="110" name="Google Shape;110;p19"/>
          <p:cNvPicPr preferRelativeResize="0"/>
          <p:nvPr/>
        </p:nvPicPr>
        <p:blipFill>
          <a:blip r:embed="rId5">
            <a:alphaModFix/>
          </a:blip>
          <a:stretch>
            <a:fillRect/>
          </a:stretch>
        </p:blipFill>
        <p:spPr>
          <a:xfrm>
            <a:off x="5122951" y="998600"/>
            <a:ext cx="4021051" cy="372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6" name="Google Shape;11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20"/>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18" name="Google Shape;118;p20"/>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Data Manipulation and EDA</a:t>
            </a:r>
            <a:endParaRPr/>
          </a:p>
        </p:txBody>
      </p:sp>
      <p:sp>
        <p:nvSpPr>
          <p:cNvPr id="120" name="Google Shape;120;p20"/>
          <p:cNvSpPr txBox="1"/>
          <p:nvPr>
            <p:ph idx="1" type="body"/>
          </p:nvPr>
        </p:nvSpPr>
        <p:spPr>
          <a:xfrm>
            <a:off x="311700" y="1152475"/>
            <a:ext cx="485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Playfair Display"/>
              <a:buChar char="●"/>
            </a:pPr>
            <a:r>
              <a:rPr lang="en">
                <a:solidFill>
                  <a:schemeClr val="dk1"/>
                </a:solidFill>
                <a:latin typeface="Playfair Display"/>
                <a:ea typeface="Playfair Display"/>
                <a:cs typeface="Playfair Display"/>
                <a:sym typeface="Playfair Display"/>
              </a:rPr>
              <a:t>Stored various labels in a dataframe:</a:t>
            </a:r>
            <a:endParaRPr>
              <a:solidFill>
                <a:srgbClr val="4A86E8"/>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rgbClr val="4A86E8"/>
              </a:solidFill>
            </a:endParaRPr>
          </a:p>
          <a:p>
            <a:pPr indent="-342900" lvl="0" marL="457200" rtl="0" algn="l">
              <a:spcBef>
                <a:spcPts val="1200"/>
              </a:spcBef>
              <a:spcAft>
                <a:spcPts val="0"/>
              </a:spcAft>
              <a:buClr>
                <a:schemeClr val="dk1"/>
              </a:buClr>
              <a:buSzPts val="1800"/>
              <a:buFont typeface="Playfair Display"/>
              <a:buChar char="●"/>
            </a:pPr>
            <a:r>
              <a:rPr lang="en">
                <a:solidFill>
                  <a:schemeClr val="dk1"/>
                </a:solidFill>
                <a:latin typeface="Playfair Display"/>
                <a:ea typeface="Playfair Display"/>
                <a:cs typeface="Playfair Display"/>
                <a:sym typeface="Playfair Display"/>
              </a:rPr>
              <a:t>54.3k images with 14 plant species and 26 diseases represented.</a:t>
            </a:r>
            <a:endParaRPr>
              <a:solidFill>
                <a:schemeClr val="dk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a:solidFill>
                <a:schemeClr val="dk1"/>
              </a:solidFill>
              <a:latin typeface="Playfair Display"/>
              <a:ea typeface="Playfair Display"/>
              <a:cs typeface="Playfair Display"/>
              <a:sym typeface="Playfair Display"/>
            </a:endParaRPr>
          </a:p>
          <a:p>
            <a:pPr indent="-342900" lvl="0" marL="457200" rtl="0" algn="l">
              <a:spcBef>
                <a:spcPts val="1200"/>
              </a:spcBef>
              <a:spcAft>
                <a:spcPts val="0"/>
              </a:spcAft>
              <a:buClr>
                <a:schemeClr val="dk1"/>
              </a:buClr>
              <a:buSzPts val="1800"/>
              <a:buFont typeface="Playfair Display"/>
              <a:buChar char="●"/>
            </a:pPr>
            <a:r>
              <a:rPr lang="en">
                <a:solidFill>
                  <a:srgbClr val="000000"/>
                </a:solidFill>
                <a:latin typeface="Playfair Display"/>
                <a:ea typeface="Playfair Display"/>
                <a:cs typeface="Playfair Display"/>
                <a:sym typeface="Playfair Display"/>
              </a:rPr>
              <a:t>Dataframe allows for easier manipulation of variables and EDA -&gt; Looked at class distributions.</a:t>
            </a:r>
            <a:endParaRPr>
              <a:solidFill>
                <a:schemeClr val="dk1"/>
              </a:solidFill>
              <a:latin typeface="Playfair Display"/>
              <a:ea typeface="Playfair Display"/>
              <a:cs typeface="Playfair Display"/>
              <a:sym typeface="Playfair Display"/>
            </a:endParaRPr>
          </a:p>
        </p:txBody>
      </p:sp>
      <p:pic>
        <p:nvPicPr>
          <p:cNvPr id="121" name="Google Shape;121;p20"/>
          <p:cNvPicPr preferRelativeResize="0"/>
          <p:nvPr/>
        </p:nvPicPr>
        <p:blipFill>
          <a:blip r:embed="rId4">
            <a:alphaModFix/>
          </a:blip>
          <a:stretch>
            <a:fillRect/>
          </a:stretch>
        </p:blipFill>
        <p:spPr>
          <a:xfrm>
            <a:off x="347500" y="1757613"/>
            <a:ext cx="4786000" cy="1450925"/>
          </a:xfrm>
          <a:prstGeom prst="rect">
            <a:avLst/>
          </a:prstGeom>
          <a:noFill/>
          <a:ln>
            <a:noFill/>
          </a:ln>
        </p:spPr>
      </p:pic>
      <p:pic>
        <p:nvPicPr>
          <p:cNvPr id="122" name="Google Shape;122;p20"/>
          <p:cNvPicPr preferRelativeResize="0"/>
          <p:nvPr/>
        </p:nvPicPr>
        <p:blipFill>
          <a:blip r:embed="rId5">
            <a:alphaModFix/>
          </a:blip>
          <a:stretch>
            <a:fillRect/>
          </a:stretch>
        </p:blipFill>
        <p:spPr>
          <a:xfrm>
            <a:off x="6178951" y="2856924"/>
            <a:ext cx="1859250" cy="1880557"/>
          </a:xfrm>
          <a:prstGeom prst="rect">
            <a:avLst/>
          </a:prstGeom>
          <a:noFill/>
          <a:ln>
            <a:noFill/>
          </a:ln>
        </p:spPr>
      </p:pic>
      <p:pic>
        <p:nvPicPr>
          <p:cNvPr id="123" name="Google Shape;123;p20"/>
          <p:cNvPicPr preferRelativeResize="0"/>
          <p:nvPr/>
        </p:nvPicPr>
        <p:blipFill>
          <a:blip r:embed="rId6">
            <a:alphaModFix/>
          </a:blip>
          <a:stretch>
            <a:fillRect/>
          </a:stretch>
        </p:blipFill>
        <p:spPr>
          <a:xfrm>
            <a:off x="5169300" y="917980"/>
            <a:ext cx="3878574" cy="19167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29" name="Google Shape;129;p21"/>
          <p:cNvSpPr/>
          <p:nvPr/>
        </p:nvSpPr>
        <p:spPr>
          <a:xfrm>
            <a:off x="0" y="381000"/>
            <a:ext cx="9144000" cy="43815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Playfair Display"/>
                <a:ea typeface="Playfair Display"/>
                <a:cs typeface="Playfair Display"/>
                <a:sym typeface="Playfair Display"/>
              </a:rPr>
              <a:t>Class Balancing - Diseased vs. Healthy</a:t>
            </a:r>
            <a:endParaRPr>
              <a:latin typeface="Playfair Display"/>
              <a:ea typeface="Playfair Display"/>
              <a:cs typeface="Playfair Display"/>
              <a:sym typeface="Playfair Display"/>
            </a:endParaRPr>
          </a:p>
        </p:txBody>
      </p:sp>
      <p:pic>
        <p:nvPicPr>
          <p:cNvPr id="131" name="Google Shape;131;p21"/>
          <p:cNvPicPr preferRelativeResize="0"/>
          <p:nvPr/>
        </p:nvPicPr>
        <p:blipFill>
          <a:blip r:embed="rId4">
            <a:alphaModFix/>
          </a:blip>
          <a:stretch>
            <a:fillRect/>
          </a:stretch>
        </p:blipFill>
        <p:spPr>
          <a:xfrm>
            <a:off x="311702" y="1341550"/>
            <a:ext cx="3060625" cy="2959200"/>
          </a:xfrm>
          <a:prstGeom prst="rect">
            <a:avLst/>
          </a:prstGeom>
          <a:noFill/>
          <a:ln>
            <a:noFill/>
          </a:ln>
        </p:spPr>
      </p:pic>
      <p:pic>
        <p:nvPicPr>
          <p:cNvPr id="132" name="Google Shape;132;p21"/>
          <p:cNvPicPr preferRelativeResize="0"/>
          <p:nvPr/>
        </p:nvPicPr>
        <p:blipFill>
          <a:blip r:embed="rId5">
            <a:alphaModFix/>
          </a:blip>
          <a:stretch>
            <a:fillRect/>
          </a:stretch>
        </p:blipFill>
        <p:spPr>
          <a:xfrm>
            <a:off x="5292425" y="1341551"/>
            <a:ext cx="3024817" cy="2959200"/>
          </a:xfrm>
          <a:prstGeom prst="rect">
            <a:avLst/>
          </a:prstGeom>
          <a:noFill/>
          <a:ln>
            <a:noFill/>
          </a:ln>
        </p:spPr>
      </p:pic>
      <p:cxnSp>
        <p:nvCxnSpPr>
          <p:cNvPr id="133" name="Google Shape;133;p21"/>
          <p:cNvCxnSpPr/>
          <p:nvPr/>
        </p:nvCxnSpPr>
        <p:spPr>
          <a:xfrm>
            <a:off x="3676074" y="2706249"/>
            <a:ext cx="1385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